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5"/>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91" r:id="rId17"/>
    <p:sldId id="301" r:id="rId18"/>
    <p:sldId id="292" r:id="rId19"/>
    <p:sldId id="300" r:id="rId20"/>
    <p:sldId id="294" r:id="rId21"/>
    <p:sldId id="295" r:id="rId22"/>
    <p:sldId id="296"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bert Section" id="{8DE3472A-CF1E-48F8-80C6-6B14F1A891A6}">
          <p14:sldIdLst>
            <p14:sldId id="256"/>
            <p14:sldId id="259"/>
            <p14:sldId id="260"/>
            <p14:sldId id="257"/>
            <p14:sldId id="258"/>
            <p14:sldId id="261"/>
            <p14:sldId id="262"/>
            <p14:sldId id="263"/>
            <p14:sldId id="264"/>
            <p14:sldId id="265"/>
            <p14:sldId id="266"/>
            <p14:sldId id="267"/>
            <p14:sldId id="269"/>
            <p14:sldId id="270"/>
            <p14:sldId id="272"/>
          </p14:sldIdLst>
        </p14:section>
        <p14:section name="Kiera Section" id="{4BE63ACC-BF93-485C-857D-DC7606C530E2}">
          <p14:sldIdLst>
            <p14:sldId id="291"/>
            <p14:sldId id="301"/>
            <p14:sldId id="292"/>
            <p14:sldId id="300"/>
            <p14:sldId id="294"/>
            <p14:sldId id="295"/>
            <p14:sldId id="296"/>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76634" autoAdjust="0"/>
  </p:normalViewPr>
  <p:slideViewPr>
    <p:cSldViewPr snapToGrid="0">
      <p:cViewPr>
        <p:scale>
          <a:sx n="100" d="100"/>
          <a:sy n="100" d="100"/>
        </p:scale>
        <p:origin x="1332" y="-306"/>
      </p:cViewPr>
      <p:guideLst/>
    </p:cSldViewPr>
  </p:slideViewPr>
  <p:notesTextViewPr>
    <p:cViewPr>
      <p:scale>
        <a:sx n="1" d="1"/>
        <a:sy n="1" d="1"/>
      </p:scale>
      <p:origin x="0" y="-154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pPr marL="1828800" lvl="4" indent="0">
                  <a:buFont typeface="Arial" panose="020B0604020202020204" pitchFamily="34" charset="0"/>
                  <a:buNone/>
                </a:pPr>
                <a:endParaRPr lang="en-US" sz="1600" kern="1200" dirty="0">
                  <a:solidFill>
                    <a:schemeClr val="tx1"/>
                  </a:solidFill>
                  <a:effectLst/>
                  <a:latin typeface="+mn-lt"/>
                  <a:ea typeface="+mn-ea"/>
                  <a:cs typeface="+mn-cs"/>
                </a:endParaRPr>
              </a:p>
              <a:p>
                <a:pPr marL="0" indent="0">
                  <a:buFont typeface="Arial" panose="020B0604020202020204" pitchFamily="34" charset="0"/>
                  <a:buNone/>
                </a:pPr>
                <a:endParaRPr lang="en-US" sz="1600" dirty="0"/>
              </a:p>
              <a:p>
                <a:pPr marL="0" indent="0">
                  <a:buFont typeface="Arial" panose="020B0604020202020204" pitchFamily="34" charset="0"/>
                  <a:buNone/>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14:m>
                  <m:oMath xmlns:m="http://schemas.openxmlformats.org/officeDocument/2006/math">
                    <m:r>
                      <m:rPr>
                        <m:sty m:val="p"/>
                      </m:rPr>
                      <a:rPr lang="en-US" sz="1800" smtClean="0">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dirty="0">
                    <a:effectLst/>
                    <a:latin typeface="Times New Roman" panose="02020603050405020304" pitchFamily="18" charset="0"/>
                    <a:ea typeface="Calibri" panose="020F0502020204030204" pitchFamily="34" charset="0"/>
                  </a:rPr>
                  <a:t> f</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600" dirty="0"/>
                  <a:t>Natural Language Processing (NLP)</a:t>
                </a:r>
              </a:p>
              <a:p>
                <a:pPr marL="742950" lvl="1" indent="-285750">
                  <a:buFont typeface="Arial" panose="020B0604020202020204" pitchFamily="34" charset="0"/>
                  <a:buChar char="•"/>
                </a:pPr>
                <a:r>
                  <a:rPr lang="en-US" sz="1600" dirty="0"/>
                  <a:t>not all words carry significance within the context for a message</a:t>
                </a:r>
              </a:p>
              <a:p>
                <a:pPr marL="742950" lvl="1" indent="-285750">
                  <a:buFont typeface="Arial" panose="020B0604020202020204" pitchFamily="34" charset="0"/>
                  <a:buChar char="•"/>
                </a:pPr>
                <a:r>
                  <a:rPr lang="en-US" sz="1600" dirty="0"/>
                  <a:t>Example:</a:t>
                </a:r>
              </a:p>
              <a:p>
                <a:pPr marL="1200150" lvl="2" indent="-285750">
                  <a:buFont typeface="Arial" panose="020B0604020202020204" pitchFamily="34" charset="0"/>
                  <a:buChar char="•"/>
                </a:pPr>
                <a:r>
                  <a:rPr lang="en-US" sz="1600" dirty="0"/>
                  <a:t>"I went to the store to buy milk." </a:t>
                </a:r>
              </a:p>
              <a:p>
                <a:pPr marL="1200150" lvl="2" indent="-285750">
                  <a:buFont typeface="Arial" panose="020B0604020202020204" pitchFamily="34" charset="0"/>
                  <a:buChar char="•"/>
                </a:pPr>
                <a:r>
                  <a:rPr lang="en-US" sz="1600" dirty="0"/>
                  <a:t>remove "I," "to," and "the," and </a:t>
                </a:r>
              </a:p>
              <a:p>
                <a:pPr marL="1200150" lvl="2" indent="-285750">
                  <a:buFont typeface="Arial" panose="020B0604020202020204" pitchFamily="34" charset="0"/>
                  <a:buChar char="•"/>
                </a:pPr>
                <a:r>
                  <a:rPr lang="en-US" sz="1600" dirty="0"/>
                  <a:t>still conveys original message meaning. </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removed words are called 'stop words’ </a:t>
                </a:r>
              </a:p>
              <a:p>
                <a:pPr marL="1200150" lvl="2" indent="-285750">
                  <a:buFont typeface="Arial" panose="020B0604020202020204" pitchFamily="34" charset="0"/>
                  <a:buChar char="•"/>
                </a:pPr>
                <a:r>
                  <a:rPr lang="en-US" sz="1600" dirty="0"/>
                  <a:t>Important they are removed during preprocessing to reduce noise</a:t>
                </a:r>
              </a:p>
              <a:p>
                <a:pPr marL="1200150" lvl="2" indent="-285750">
                  <a:buFont typeface="Arial" panose="020B0604020202020204" pitchFamily="34" charset="0"/>
                  <a:buChar char="•"/>
                </a:pPr>
                <a:r>
                  <a:rPr lang="en-US" sz="1600" dirty="0"/>
                  <a:t>Since they occur “very frequently and their presence doesn't have much impact on the sense of the sentence” they can cause bias</a:t>
                </a:r>
              </a:p>
              <a:p>
                <a:pPr marL="1200150" lvl="2"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dirty="0"/>
                  <a:t>NLTK</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Corpus of a vast collection of these most frequently occurring words,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So We don’t have to manually create a list </a:t>
                </a:r>
              </a:p>
              <a:p>
                <a:pPr marL="1200150" lvl="2" indent="-285750">
                  <a:buFont typeface="Arial" panose="020B0604020202020204" pitchFamily="34" charset="0"/>
                  <a:buChar char="•"/>
                </a:pPr>
                <a:r>
                  <a:rPr lang="en-US" dirty="0"/>
                  <a:t>Phone numbers</a:t>
                </a:r>
              </a:p>
              <a:p>
                <a:pPr marL="1657350" lvl="3" indent="-285750">
                  <a:buFont typeface="Arial" panose="020B0604020202020204" pitchFamily="34" charset="0"/>
                  <a:buChar char="•"/>
                </a:pPr>
                <a:r>
                  <a:rPr lang="en-US" dirty="0"/>
                  <a:t>unique and do not provide additional context</a:t>
                </a:r>
              </a:p>
              <a:p>
                <a:pPr marL="1657350" lvl="3" indent="-285750">
                  <a:buFont typeface="Arial" panose="020B0604020202020204" pitchFamily="34" charset="0"/>
                  <a:buChar char="•"/>
                </a:pPr>
                <a:r>
                  <a:rPr lang="en-US" dirty="0"/>
                  <a:t>Feature Engineering: Replaced them a special identifier</a:t>
                </a:r>
              </a:p>
              <a:p>
                <a:pPr marL="2114550" lvl="4" indent="-285750">
                  <a:buFont typeface="Arial" panose="020B0604020202020204" pitchFamily="34" charset="0"/>
                  <a:buChar char="•"/>
                </a:pPr>
                <a:r>
                  <a:rPr lang="en-US" dirty="0"/>
                  <a:t>To keep a record of their occurrence</a:t>
                </a:r>
              </a:p>
              <a:p>
                <a:pPr marL="1657350" lvl="3" indent="-285750">
                  <a:buFont typeface="Arial" panose="020B0604020202020204" pitchFamily="34" charset="0"/>
                  <a:buChar char="•"/>
                </a:pPr>
                <a:r>
                  <a:rPr lang="en-US" dirty="0"/>
                  <a:t>Prevents them from being treated as separate and unrelated features</a:t>
                </a:r>
              </a:p>
              <a:p>
                <a:pPr marL="1657350" lvl="3" indent="-285750">
                  <a:buFont typeface="Arial" panose="020B0604020202020204" pitchFamily="34" charset="0"/>
                  <a:buChar char="•"/>
                </a:pPr>
                <a:r>
                  <a:rPr lang="en-US" dirty="0"/>
                  <a:t>Enables the model to identify patterns between </a:t>
                </a:r>
                <a:r>
                  <a:rPr lang="en-US" dirty="0" err="1"/>
                  <a:t>sms</a:t>
                </a:r>
                <a:r>
                  <a:rPr lang="en-US" dirty="0"/>
                  <a:t> that contain phone numbers more easily</a:t>
                </a:r>
              </a:p>
              <a:p>
                <a:pPr marL="1657350" lvl="3" indent="-285750">
                  <a:buFont typeface="Arial" panose="020B0604020202020204" pitchFamily="34" charset="0"/>
                  <a:buChar char="•"/>
                </a:pPr>
                <a:r>
                  <a:rPr lang="en-US" dirty="0"/>
                  <a:t>reduces the number of unique features in the dataset, -&gt; reduces the dimensionality. </a:t>
                </a:r>
              </a:p>
              <a:p>
                <a:pPr marL="1200150" lvl="2" indent="-285750">
                  <a:buFont typeface="Arial" panose="020B0604020202020204" pitchFamily="34" charset="0"/>
                  <a:buChar char="•"/>
                </a:pPr>
                <a:r>
                  <a:rPr lang="en-US" dirty="0"/>
                  <a:t>Punctuation</a:t>
                </a:r>
              </a:p>
              <a:p>
                <a:pPr marL="1200150" lvl="2" indent="-285750">
                  <a:buFont typeface="Arial" panose="020B0604020202020204" pitchFamily="34" charset="0"/>
                  <a:buChar char="•"/>
                </a:pPr>
                <a:r>
                  <a:rPr lang="en-US" dirty="0"/>
                  <a:t>Tokenization</a:t>
                </a:r>
              </a:p>
              <a:p>
                <a:pPr marL="1657350" lvl="3" indent="-285750">
                  <a:buFont typeface="Arial" panose="020B0604020202020204" pitchFamily="34" charset="0"/>
                  <a:buChar char="•"/>
                </a:pPr>
                <a:r>
                  <a:rPr lang="en-US" dirty="0"/>
                  <a:t> break down a piece of text into smaller units: tokens</a:t>
                </a:r>
              </a:p>
              <a:p>
                <a:pPr marL="1200150" lvl="2" indent="-285750">
                  <a:buFont typeface="Arial" panose="020B0604020202020204" pitchFamily="34" charset="0"/>
                  <a:buChar char="•"/>
                </a:pPr>
                <a:r>
                  <a:rPr lang="en-US" dirty="0"/>
                  <a:t>Lemmatization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reduce words to their base form</a:t>
                </a:r>
                <a:endParaRPr lang="en-US" dirty="0"/>
              </a:p>
              <a:p>
                <a:pPr marL="1200150" lvl="2" indent="-285750">
                  <a:buFont typeface="Arial" panose="020B0604020202020204" pitchFamily="34" charset="0"/>
                  <a:buChar char="•"/>
                </a:pPr>
                <a:r>
                  <a:rPr lang="en-US" dirty="0"/>
                  <a:t>Case Sensitivity</a:t>
                </a:r>
              </a:p>
              <a:p>
                <a:pPr marL="1657350" lvl="3" indent="-285750">
                  <a:buFont typeface="Arial" panose="020B0604020202020204" pitchFamily="34" charset="0"/>
                  <a:buChar char="•"/>
                </a:pPr>
                <a:r>
                  <a:rPr lang="en-US" dirty="0"/>
                  <a:t>Did not convert to lowercase</a:t>
                </a:r>
              </a:p>
              <a:p>
                <a:pPr marL="1657350" lvl="3" indent="-285750">
                  <a:buFont typeface="Arial" panose="020B0604020202020204" pitchFamily="34" charset="0"/>
                  <a:buChar char="•"/>
                </a:pPr>
                <a:r>
                  <a:rPr lang="en-US" dirty="0"/>
                  <a:t>While it is Common practice to </a:t>
                </a:r>
                <a:r>
                  <a:rPr lang="en-US" sz="1800" dirty="0">
                    <a:effectLst/>
                    <a:latin typeface="Times New Roman" panose="02020603050405020304" pitchFamily="18" charset="0"/>
                    <a:ea typeface="Calibri" panose="020F0502020204030204" pitchFamily="34" charset="0"/>
                  </a:rPr>
                  <a:t>convert all messages to lowercase …</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Spam messages intentionally use uppercase letters to attract user attention</a:t>
                </a:r>
              </a:p>
              <a:p>
                <a:pPr marL="1657350" lvl="3"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[Call now example]</a:t>
                </a:r>
              </a:p>
              <a:p>
                <a:pPr marL="1200150" lvl="2" indent="-285750">
                  <a:buFont typeface="Arial" panose="020B0604020202020204" pitchFamily="34" charset="0"/>
                  <a:buChar char="•"/>
                </a:pPr>
                <a:r>
                  <a:rPr lang="en-US" dirty="0">
                    <a:effectLst/>
                    <a:latin typeface="Times New Roman" panose="02020603050405020304" pitchFamily="18" charset="0"/>
                    <a:ea typeface="Calibri" panose="020F0502020204030204" pitchFamily="34" charset="0"/>
                  </a:rPr>
                  <a:t>Final Example</a:t>
                </a:r>
                <a:endParaRPr lang="en-US" dirty="0"/>
              </a:p>
              <a:p>
                <a:pPr marL="1200150" lvl="2" indent="-285750">
                  <a:buFont typeface="Arial" panose="020B0604020202020204" pitchFamily="34" charset="0"/>
                  <a:buChar char="•"/>
                </a:pPr>
                <a:r>
                  <a:rPr lang="en-US" dirty="0"/>
                  <a:t>New tokenized data is added to a new column ‘</a:t>
                </a:r>
                <a:r>
                  <a:rPr lang="en-US" dirty="0" err="1"/>
                  <a:t>sms_clean</a:t>
                </a:r>
                <a:r>
                  <a:rPr lang="en-US" dirty="0"/>
                  <a:t>’</a:t>
                </a:r>
              </a:p>
              <a:p>
                <a:pPr marL="1200150" lvl="2" indent="-285750">
                  <a:buFont typeface="Arial" panose="020B0604020202020204" pitchFamily="34" charset="0"/>
                  <a:buChar char="•"/>
                </a:pPr>
                <a:r>
                  <a:rPr lang="en-US" dirty="0"/>
                  <a:t>All methods rigorously tested before implementation</a:t>
                </a:r>
              </a:p>
              <a:p>
                <a:pPr marL="1200150" lvl="2" indent="-285750">
                  <a:buFont typeface="Arial" panose="020B0604020202020204" pitchFamily="34" charset="0"/>
                  <a:buChar char="•"/>
                </a:pPr>
                <a:endParaRPr lang="en-US" sz="1600" dirty="0"/>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16</a:t>
            </a:fld>
            <a:endParaRPr lang="en-US"/>
          </a:p>
        </p:txBody>
      </p:sp>
    </p:spTree>
    <p:extLst>
      <p:ext uri="{BB962C8B-B14F-4D97-AF65-F5344CB8AC3E}">
        <p14:creationId xmlns:p14="http://schemas.microsoft.com/office/powerpoint/2010/main" val="364712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preview of a before and after we mapped our columns to their numerical representation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New tokenized data is added to a new column ‘</a:t>
                </a:r>
                <a:r>
                  <a:rPr lang="en-US" sz="1600" dirty="0" err="1"/>
                  <a:t>sms_clean</a:t>
                </a:r>
                <a:r>
                  <a:rPr lang="en-US" sz="1600" dirty="0"/>
                  <a:t>’</a:t>
                </a:r>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‘Class’ Column: </a:t>
                </a:r>
              </a:p>
              <a:p>
                <a:pPr marL="742950" lvl="1" indent="-285750">
                  <a:buFont typeface="Arial" panose="020B0604020202020204" pitchFamily="34" charset="0"/>
                  <a:buChar char="•"/>
                </a:pPr>
                <a:r>
                  <a:rPr lang="en-US" sz="1600" dirty="0"/>
                  <a:t>Numerical Representation for Spam/Ham</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most machine learning algorithms operate on numerical data, and cannot directly process categorical data</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simple process - only two categories</a:t>
                </a:r>
              </a:p>
              <a:p>
                <a:pPr marL="1200150" lvl="2" indent="-285750">
                  <a:buFont typeface="Arial" panose="020B0604020202020204" pitchFamily="34" charset="0"/>
                  <a:buChar char="•"/>
                </a:pPr>
                <a:r>
                  <a:rPr lang="en-US" sz="1800" dirty="0">
                    <a:ln>
                      <a:solidFill>
                        <a:schemeClr val="bg1">
                          <a:lumMod val="75000"/>
                          <a:lumOff val="25000"/>
                          <a:alpha val="10000"/>
                        </a:schemeClr>
                      </a:solidFill>
                    </a:ln>
                    <a:solidFill>
                      <a:schemeClr val="tx2"/>
                    </a:solidFill>
                  </a:rPr>
                  <a:t>Feature Extraction to new column </a:t>
                </a:r>
                <a:r>
                  <a:rPr lang="en-US" sz="1800" dirty="0" err="1">
                    <a:ln>
                      <a:solidFill>
                        <a:schemeClr val="bg1">
                          <a:lumMod val="75000"/>
                          <a:lumOff val="25000"/>
                          <a:alpha val="10000"/>
                        </a:schemeClr>
                      </a:solidFill>
                    </a:ln>
                    <a:solidFill>
                      <a:schemeClr val="tx2"/>
                    </a:solidFill>
                  </a:rPr>
                  <a:t>is_spam</a:t>
                </a:r>
                <a:endParaRPr lang="en-US" sz="1800" dirty="0">
                  <a:effectLst/>
                  <a:latin typeface="Times New Roman" panose="02020603050405020304" pitchFamily="18" charset="0"/>
                  <a:ea typeface="Calibri" panose="020F0502020204030204" pitchFamily="34" charset="0"/>
                </a:endParaRPr>
              </a:p>
              <a:p>
                <a:pPr marL="1200150" lvl="2" indent="-285750">
                  <a:buFont typeface="Arial" panose="020B0604020202020204" pitchFamily="34" charset="0"/>
                  <a:buChar char="•"/>
                </a:pPr>
                <a:r>
                  <a:rPr lang="en-US" sz="1800" i="0">
                    <a:effectLst/>
                    <a:latin typeface="Cambria Math" panose="02040503050406030204" pitchFamily="18" charset="0"/>
                    <a:ea typeface="Calibri" panose="020F0502020204030204" pitchFamily="34" charset="0"/>
                    <a:cs typeface="Courier New" panose="02070309020205020404" pitchFamily="49" charset="0"/>
                  </a:rPr>
                  <a:t>LabelEncoder</a:t>
                </a:r>
                <a:r>
                  <a:rPr lang="en-US" sz="1800" dirty="0">
                    <a:effectLst/>
                    <a:latin typeface="Times New Roman" panose="02020603050405020304" pitchFamily="18" charset="0"/>
                    <a:ea typeface="Calibri" panose="020F0502020204030204" pitchFamily="34" charset="0"/>
                  </a:rPr>
                  <a:t> </a:t>
                </a:r>
                <a:r>
                  <a:rPr lang="en-US" sz="1200" kern="1200" dirty="0">
                    <a:solidFill>
                      <a:schemeClr val="tx1"/>
                    </a:solidFill>
                    <a:effectLst/>
                    <a:latin typeface="+mn-lt"/>
                    <a:ea typeface="+mn-ea"/>
                    <a:cs typeface="+mn-cs"/>
                  </a:rPr>
                  <a:t>rom the Python library </a:t>
                </a:r>
                <a:r>
                  <a:rPr lang="en-US" sz="1200" kern="1200" dirty="0" err="1">
                    <a:solidFill>
                      <a:schemeClr val="tx1"/>
                    </a:solidFill>
                    <a:effectLst/>
                    <a:latin typeface="+mn-lt"/>
                    <a:ea typeface="+mn-ea"/>
                    <a:cs typeface="+mn-cs"/>
                  </a:rPr>
                  <a:t>sklearn</a:t>
                </a:r>
                <a:endParaRPr lang="en-US" sz="1200" kern="1200" dirty="0">
                  <a:solidFill>
                    <a:schemeClr val="tx1"/>
                  </a:solidFill>
                  <a:effectLst/>
                  <a:latin typeface="+mn-lt"/>
                  <a:ea typeface="+mn-ea"/>
                  <a:cs typeface="+mn-cs"/>
                </a:endParaRPr>
              </a:p>
              <a:p>
                <a:pPr marL="1657350" lvl="3" indent="-285750">
                  <a:buFont typeface="Arial" panose="020B0604020202020204" pitchFamily="34" charset="0"/>
                  <a:buChar char="•"/>
                </a:pPr>
                <a:r>
                  <a:rPr lang="en-US" sz="1200" kern="1200" dirty="0">
                    <a:solidFill>
                      <a:schemeClr val="tx1"/>
                    </a:solidFill>
                    <a:effectLst/>
                    <a:latin typeface="+mn-lt"/>
                    <a:ea typeface="+mn-ea"/>
                    <a:cs typeface="+mn-cs"/>
                  </a:rPr>
                  <a:t>[show table]</a:t>
                </a:r>
              </a:p>
              <a:p>
                <a:pPr marL="1657350" lvl="3" indent="-285750">
                  <a:buFont typeface="Arial" panose="020B0604020202020204" pitchFamily="34" charset="0"/>
                  <a:buChar char="•"/>
                </a:pPr>
                <a:r>
                  <a:rPr lang="en-US" b="0" i="0" dirty="0">
                    <a:solidFill>
                      <a:srgbClr val="D1D5DB"/>
                    </a:solidFill>
                    <a:effectLst/>
                    <a:latin typeface="Söhne"/>
                  </a:rPr>
                  <a:t>Hot encoding</a:t>
                </a:r>
                <a:r>
                  <a:rPr lang="en-US" b="0" i="0" kern="1200" dirty="0">
                    <a:solidFill>
                      <a:schemeClr val="tx1"/>
                    </a:solidFill>
                    <a:effectLst/>
                    <a:latin typeface="+mn-lt"/>
                    <a:ea typeface="+mn-ea"/>
                    <a:cs typeface="+mn-cs"/>
                  </a:rPr>
                  <a:t> – multiple columns for feature where column true is 1, rest are 0 (</a:t>
                </a:r>
                <a:r>
                  <a:rPr lang="en-US" b="0" i="0" kern="1200" dirty="0" err="1">
                    <a:solidFill>
                      <a:schemeClr val="tx1"/>
                    </a:solidFill>
                    <a:effectLst/>
                    <a:latin typeface="+mn-lt"/>
                    <a:ea typeface="+mn-ea"/>
                    <a:cs typeface="+mn-cs"/>
                  </a:rPr>
                  <a:t>is_red</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is_green</a:t>
                </a:r>
                <a:r>
                  <a:rPr lang="en-US" b="0" i="0" kern="1200" dirty="0">
                    <a:solidFill>
                      <a:schemeClr val="tx1"/>
                    </a:solidFill>
                    <a:effectLst/>
                    <a:latin typeface="+mn-lt"/>
                    <a:ea typeface="+mn-ea"/>
                    <a:cs typeface="+mn-cs"/>
                  </a:rPr>
                  <a:t>, </a:t>
                </a:r>
                <a:r>
                  <a:rPr lang="en-US" b="0" i="0" kern="1200" dirty="0" err="1">
                    <a:solidFill>
                      <a:schemeClr val="tx1"/>
                    </a:solidFill>
                    <a:effectLst/>
                    <a:latin typeface="+mn-lt"/>
                    <a:ea typeface="+mn-ea"/>
                    <a:cs typeface="+mn-cs"/>
                  </a:rPr>
                  <a:t>is_blue</a:t>
                </a:r>
                <a:r>
                  <a:rPr lang="en-US" b="0" i="0" kern="1200" dirty="0">
                    <a:solidFill>
                      <a:schemeClr val="tx1"/>
                    </a:solidFill>
                    <a:effectLst/>
                    <a:latin typeface="+mn-lt"/>
                    <a:ea typeface="+mn-ea"/>
                    <a:cs typeface="+mn-cs"/>
                  </a:rPr>
                  <a:t>)</a:t>
                </a:r>
              </a:p>
              <a:p>
                <a:pPr marL="1657350" lvl="3" indent="-285750">
                  <a:buFont typeface="Arial" panose="020B0604020202020204" pitchFamily="34" charset="0"/>
                  <a:buChar char="•"/>
                </a:pPr>
                <a:r>
                  <a:rPr lang="en-US" b="0" i="0" dirty="0">
                    <a:solidFill>
                      <a:srgbClr val="D1D5DB"/>
                    </a:solidFill>
                    <a:effectLst/>
                    <a:latin typeface="Söhne"/>
                  </a:rPr>
                  <a:t>Label encoding - category value is mapped to an integer (red 1, green 2, blue 3)</a:t>
                </a:r>
              </a:p>
              <a:p>
                <a:pPr marL="2114550" lvl="4" indent="-285750">
                  <a:buFont typeface="Arial" panose="020B0604020202020204" pitchFamily="34" charset="0"/>
                  <a:buChar char="•"/>
                </a:pPr>
                <a:r>
                  <a:rPr lang="en-US" sz="1200" b="0" i="0" kern="1200" dirty="0">
                    <a:solidFill>
                      <a:srgbClr val="D1D5DB"/>
                    </a:solidFill>
                    <a:effectLst/>
                    <a:latin typeface="Söhne"/>
                    <a:ea typeface="+mn-ea"/>
                    <a:cs typeface="+mn-cs"/>
                  </a:rPr>
                  <a:t>Since only 2 values, there is no risk of </a:t>
                </a:r>
                <a:r>
                  <a:rPr lang="en-US" b="0" i="0" dirty="0">
                    <a:solidFill>
                      <a:srgbClr val="D1D5DB"/>
                    </a:solidFill>
                    <a:effectLst/>
                    <a:latin typeface="Söhne"/>
                  </a:rPr>
                  <a:t>"false ordinality“</a:t>
                </a:r>
              </a:p>
              <a:p>
                <a:pPr marL="2571750" lvl="5" indent="-285750">
                  <a:buFont typeface="Arial" panose="020B0604020202020204" pitchFamily="34" charset="0"/>
                  <a:buChar char="•"/>
                </a:pPr>
                <a:r>
                  <a:rPr lang="en-US" b="0" i="0" dirty="0">
                    <a:solidFill>
                      <a:srgbClr val="D1D5DB"/>
                    </a:solidFill>
                    <a:effectLst/>
                    <a:latin typeface="Söhne"/>
                  </a:rPr>
                  <a:t>order or hierarchy between the categories</a:t>
                </a:r>
                <a:endParaRPr lang="en-US" sz="12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categorical labels -&gt; integers </a:t>
                </a:r>
              </a:p>
              <a:p>
                <a:pPr marL="285750" indent="-285750">
                  <a:buFont typeface="Arial" panose="020B0604020202020204" pitchFamily="34" charset="0"/>
                  <a:buChar char="•"/>
                </a:pPr>
                <a:r>
                  <a:rPr lang="en-US" sz="1800" dirty="0"/>
                  <a:t>‘</a:t>
                </a:r>
                <a:r>
                  <a:rPr lang="en-US" sz="1800" dirty="0" err="1"/>
                  <a:t>sms</a:t>
                </a:r>
                <a:r>
                  <a:rPr lang="en-US" sz="1800" dirty="0"/>
                  <a:t>’ Column: </a:t>
                </a:r>
              </a:p>
              <a:p>
                <a:pPr marL="742950" lvl="1" indent="-285750">
                  <a:buFont typeface="Arial" panose="020B0604020202020204" pitchFamily="34" charset="0"/>
                  <a:buChar char="•"/>
                </a:pPr>
                <a:r>
                  <a:rPr lang="en-US" sz="1800" dirty="0"/>
                  <a:t>Overview</a:t>
                </a:r>
              </a:p>
              <a:p>
                <a:pPr marL="1200150" lvl="2" indent="-285750">
                  <a:buFont typeface="Arial" panose="020B0604020202020204" pitchFamily="34" charset="0"/>
                  <a:buChar char="•"/>
                </a:pPr>
                <a:r>
                  <a:rPr lang="en-US" sz="1800" dirty="0"/>
                  <a:t>More complicated due to nuances between legitimate text and spam</a:t>
                </a:r>
              </a:p>
              <a:p>
                <a:pPr marL="742950" lvl="1" indent="-285750">
                  <a:buFont typeface="Arial" panose="020B0604020202020204" pitchFamily="34" charset="0"/>
                  <a:buChar char="•"/>
                </a:pPr>
                <a:r>
                  <a:rPr lang="en-US" sz="1600" dirty="0"/>
                  <a:t>Message Lengths</a:t>
                </a:r>
              </a:p>
              <a:p>
                <a:pPr marL="1200150" lvl="2" indent="-285750">
                  <a:buFont typeface="Arial" panose="020B0604020202020204" pitchFamily="34" charset="0"/>
                  <a:buChar char="•"/>
                </a:pPr>
                <a:r>
                  <a:rPr lang="en-US" sz="1600" dirty="0"/>
                  <a:t>variations between them: excessive punctuation, web addresses, phone numbers, or promotional content, </a:t>
                </a:r>
                <a:r>
                  <a:rPr lang="en-US" sz="1600" dirty="0" err="1"/>
                  <a:t>etc</a:t>
                </a:r>
                <a:r>
                  <a:rPr lang="en-US" sz="1600" dirty="0"/>
                  <a:t> which often result in longer, more complex messages</a:t>
                </a: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[show figures] Both important. BAR: Overview, </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Ham right under 100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Majority Spam right over 150 characters</a:t>
                </a: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dataset</a:t>
                </a:r>
              </a:p>
              <a:p>
                <a:pPr marL="1657350" marR="0" lvl="3"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B&amp;W: more precise</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Excludes Outliers</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Yellow Line: average</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HAM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71</a:t>
                </a:r>
              </a:p>
              <a:p>
                <a:pPr marL="2571750" marR="0" lvl="5"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SPAM </a:t>
                </a:r>
                <a:r>
                  <a:rPr lang="en-US" sz="1800" i="0">
                    <a:effectLst/>
                    <a:latin typeface="Cambria Math" panose="02040503050406030204" pitchFamily="18" charset="0"/>
                    <a:ea typeface="Calibri" panose="020F0502020204030204" pitchFamily="34" charset="0"/>
                    <a:cs typeface="Times New Roman" panose="02020603050405020304" pitchFamily="18" charset="0"/>
                  </a:rPr>
                  <a:t>≈</a:t>
                </a:r>
                <a:r>
                  <a:rPr lang="en-US" sz="1600" kern="1200" dirty="0">
                    <a:solidFill>
                      <a:schemeClr val="tx1"/>
                    </a:solidFill>
                    <a:effectLst/>
                    <a:latin typeface="+mn-lt"/>
                    <a:ea typeface="+mn-ea"/>
                    <a:cs typeface="+mn-cs"/>
                  </a:rPr>
                  <a:t>13</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entire interquartile range (IQR) of all ham messages in our dataset have message lengths that fall below the minimum value for spam messages, excluding outliers: meaning 75% of all HAM are shorter than our min spam</a:t>
                </a:r>
              </a:p>
              <a:p>
                <a:pPr marL="2114550" marR="0" lvl="4"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longer message lengths potential indicator of spam</a:t>
                </a: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r>
                  <a:rPr lang="en-US" sz="1600" kern="1200" dirty="0">
                    <a:solidFill>
                      <a:schemeClr val="tx1"/>
                    </a:solidFill>
                    <a:effectLst/>
                    <a:latin typeface="+mn-lt"/>
                    <a:ea typeface="+mn-ea"/>
                    <a:cs typeface="+mn-cs"/>
                  </a:rPr>
                  <a:t>While not the point, this graph also shows how HAM dominates the </a:t>
                </a:r>
                <a:r>
                  <a:rPr lang="en-US" sz="1600" kern="1200" dirty="0" err="1">
                    <a:solidFill>
                      <a:schemeClr val="tx1"/>
                    </a:solidFill>
                    <a:effectLst/>
                    <a:latin typeface="+mn-lt"/>
                    <a:ea typeface="+mn-ea"/>
                    <a:cs typeface="+mn-cs"/>
                  </a:rPr>
                  <a:t>datase</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r>
                  <a:rPr lang="en-US" sz="1600" kern="1200" dirty="0">
                    <a:solidFill>
                      <a:schemeClr val="tx1"/>
                    </a:solidFill>
                    <a:effectLst/>
                    <a:latin typeface="+mn-lt"/>
                    <a:ea typeface="+mn-ea"/>
                    <a:cs typeface="+mn-cs"/>
                  </a:rPr>
                  <a:t>Feature Extraction to new column </a:t>
                </a:r>
                <a:r>
                  <a:rPr lang="en-US" sz="1600" kern="1200" dirty="0" err="1">
                    <a:solidFill>
                      <a:schemeClr val="tx1"/>
                    </a:solidFill>
                    <a:effectLst/>
                    <a:latin typeface="+mn-lt"/>
                    <a:ea typeface="+mn-ea"/>
                    <a:cs typeface="+mn-cs"/>
                  </a:rPr>
                  <a:t>sms_len</a:t>
                </a:r>
                <a:endParaRPr lang="en-US" sz="1600" kern="1200" dirty="0">
                  <a:solidFill>
                    <a:schemeClr val="tx1"/>
                  </a:solidFill>
                  <a:effectLst/>
                  <a:latin typeface="+mn-lt"/>
                  <a:ea typeface="+mn-ea"/>
                  <a:cs typeface="+mn-cs"/>
                </a:endParaRPr>
              </a:p>
              <a:p>
                <a:pPr marL="1200150" lvl="2"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114550" lvl="4"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742950" lvl="1" indent="-285750">
                  <a:buFont typeface="Arial" panose="020B0604020202020204" pitchFamily="34" charset="0"/>
                  <a:buChar char="•"/>
                </a:pPr>
                <a:r>
                  <a:rPr lang="en-US" sz="1600" dirty="0"/>
                  <a:t>Natural Language Processing</a:t>
                </a:r>
              </a:p>
              <a:p>
                <a:pPr marL="1200150" lvl="2" indent="-285750">
                  <a:buFont typeface="Arial" panose="020B0604020202020204" pitchFamily="34" charset="0"/>
                  <a:buChar char="•"/>
                </a:pPr>
                <a:r>
                  <a:rPr lang="en-US" sz="1600" dirty="0"/>
                  <a:t>Msg length is only one feature</a:t>
                </a:r>
              </a:p>
              <a:p>
                <a:pPr marL="1200150" lvl="2" indent="-2857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words used in a message are also critical for effective classification [Next Slide]</a:t>
                </a:r>
                <a:endParaRPr lang="en-US" sz="1600"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17</a:t>
            </a:fld>
            <a:endParaRPr lang="en-US"/>
          </a:p>
        </p:txBody>
      </p:sp>
    </p:spTree>
    <p:extLst>
      <p:ext uri="{BB962C8B-B14F-4D97-AF65-F5344CB8AC3E}">
        <p14:creationId xmlns:p14="http://schemas.microsoft.com/office/powerpoint/2010/main" val="1743140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𝑦</m:t>
                    </m:r>
                  </m:oMath>
                </a14:m>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oMath>
                </a14:m>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yet!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must first split our training/testing data to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avoid overfitting: models can accurately predict new, unseen data. Furthermore,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not, we could introduce bias to our model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Model would have access to information from the testing set during the training phase, which it should not have access 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Example: If not split,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Maps “free” to the number 2, associates 2 with spam – when tested, it will identify 2 easily BUT will fail on new data as ‘free’ wont always be mapped to the value 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Define Variables</a:t>
                </a:r>
              </a:p>
              <a:p>
                <a:pPr marL="628650" lvl="1" indent="-171450">
                  <a:buFont typeface="Arial" panose="020B0604020202020204" pitchFamily="34" charset="0"/>
                  <a:buChar char="•"/>
                </a:pPr>
                <a:r>
                  <a:rPr lang="en-US" dirty="0"/>
                  <a:t>Dependent</a:t>
                </a:r>
              </a:p>
              <a:p>
                <a:pPr marL="1085850" lvl="2" indent="-171450">
                  <a:buFont typeface="Arial" panose="020B0604020202020204" pitchFamily="34" charset="0"/>
                  <a:buChar char="•"/>
                </a:pPr>
                <a:r>
                  <a:rPr lang="en-US" dirty="0"/>
                  <a:t>Algorithm Goal: classify spam/ham, and classification is dependent on each message, </a:t>
                </a:r>
              </a:p>
              <a:p>
                <a:pPr marL="1085850" lvl="2" indent="-171450">
                  <a:buFont typeface="Arial" panose="020B0604020202020204" pitchFamily="34" charset="0"/>
                  <a:buChar char="•"/>
                </a:pPr>
                <a:r>
                  <a:rPr lang="en-US" dirty="0"/>
                  <a:t>‘</a:t>
                </a:r>
                <a:r>
                  <a:rPr lang="en-US" dirty="0" err="1"/>
                  <a:t>is_spam</a:t>
                </a:r>
                <a:r>
                  <a:rPr lang="en-US" dirty="0"/>
                  <a:t>’ becomes our 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𝑦</a:t>
                </a: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Independent</a:t>
                </a:r>
              </a:p>
              <a:p>
                <a:pPr marL="1085850" lvl="2"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sms_clean</a:t>
                </a:r>
                <a:r>
                  <a:rPr lang="en-US" sz="1800" dirty="0">
                    <a:effectLst/>
                    <a:latin typeface="Times New Roman" panose="02020603050405020304" pitchFamily="18" charset="0"/>
                    <a:ea typeface="Calibri" panose="020F0502020204030204" pitchFamily="34" charset="0"/>
                  </a:rPr>
                  <a:t>’ becomes our independent variable,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𝑋</a:t>
                </a:r>
                <a:endParaRPr lang="en-US" dirty="0"/>
              </a:p>
              <a:p>
                <a:pPr marL="171450" lvl="0" indent="-171450">
                  <a:buFont typeface="Arial" panose="020B0604020202020204" pitchFamily="34" charset="0"/>
                  <a:buChar char="•"/>
                </a:pPr>
                <a:r>
                  <a:rPr lang="en-US" dirty="0"/>
                  <a:t>Split testing/training data</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75% for training and 25% for testing</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[Show Photo]</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Yellow is the original y before split</a:t>
                </a:r>
              </a:p>
              <a:p>
                <a:pPr marL="628650" lvl="1" indent="-1714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endParaRPr>
              </a:p>
              <a:p>
                <a:pPr marL="171450" lvl="0" indent="-171450">
                  <a:buFont typeface="Arial" panose="020B0604020202020204" pitchFamily="34" charset="0"/>
                  <a:buChar char="•"/>
                </a:pPr>
                <a:r>
                  <a:rPr lang="en-US" dirty="0"/>
                  <a:t>Vectorization!</a:t>
                </a:r>
              </a:p>
              <a:p>
                <a:pPr marL="628650" lvl="1" indent="-171450">
                  <a:buFont typeface="Arial" panose="020B0604020202020204" pitchFamily="34" charset="0"/>
                  <a:buChar char="•"/>
                </a:pPr>
                <a:r>
                  <a:rPr lang="en-US" dirty="0"/>
                  <a:t>Not that our data is preprocessed and split… we can map textual data to integers</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18</a:t>
            </a:fld>
            <a:endParaRPr lang="en-US"/>
          </a:p>
        </p:txBody>
      </p:sp>
    </p:spTree>
    <p:extLst>
      <p:ext uri="{BB962C8B-B14F-4D97-AF65-F5344CB8AC3E}">
        <p14:creationId xmlns:p14="http://schemas.microsoft.com/office/powerpoint/2010/main" val="281491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[screenshot of Training set] View Vectorizer Transformation</a:t>
            </a:r>
          </a:p>
          <a:p>
            <a:pPr marL="628650" lvl="1" indent="-171450">
              <a:buFont typeface="Arial" panose="020B0604020202020204" pitchFamily="34" charset="0"/>
              <a:buChar char="•"/>
            </a:pPr>
            <a:r>
              <a:rPr lang="en-US" dirty="0"/>
              <a:t>Our dataset is huge – each unique word becomes a feature/column</a:t>
            </a:r>
          </a:p>
          <a:p>
            <a:pPr marL="628650" lvl="1" indent="-17145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4179 rows × 6859 columns </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19</a:t>
            </a:fld>
            <a:endParaRPr lang="en-US"/>
          </a:p>
        </p:txBody>
      </p:sp>
    </p:spTree>
    <p:extLst>
      <p:ext uri="{BB962C8B-B14F-4D97-AF65-F5344CB8AC3E}">
        <p14:creationId xmlns:p14="http://schemas.microsoft.com/office/powerpoint/2010/main" val="180250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dataset has been preprocessed, transformed, and split into testing/training sets – we can begin training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Probabilistic and Naïve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treats each feature as independent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Considered naïve because it doesn’t always translate well to the real world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 ML to test for health problem where age and blood pressure put you at higher risk</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NB assumes that each feature is independent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Despite things like age/blood pressure being pos correlated (as age increases, bp increase)</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 this should not impact our model very much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Goal of spam classification -&gt; identify keywords/phrases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Rather than capture complex relationship between the words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computes the probability of a message being spam or ham based on the presence or absence of specific words in the message.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sklearn's</a:t>
            </a:r>
            <a:r>
              <a:rPr lang="en-US" dirty="0"/>
              <a:t> </a:t>
            </a:r>
            <a:r>
              <a:rPr lang="en-US" dirty="0" err="1"/>
              <a:t>MultinomialNB</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designed for text classification tasks like spam filtering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Analysis: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Quite Successful - accuracy score of 98.56%.</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Confusion Matrix:</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correctly identifies 176 instances of Spam and 1197 instances of Ham.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(FP) 10 instances of Ham incorrectly identified as Spam,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(FN) 10 instances of Spam incorrectly identified as Ham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20</a:t>
            </a:fld>
            <a:endParaRPr lang="en-US"/>
          </a:p>
        </p:txBody>
      </p:sp>
    </p:spTree>
    <p:extLst>
      <p:ext uri="{BB962C8B-B14F-4D97-AF65-F5344CB8AC3E}">
        <p14:creationId xmlns:p14="http://schemas.microsoft.com/office/powerpoint/2010/main" val="3330165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9800"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Essentially </a:t>
            </a:r>
            <a:r>
              <a:rPr lang="en-US" sz="3200" b="0" i="0" dirty="0">
                <a:solidFill>
                  <a:srgbClr val="D1D5DB"/>
                </a:solidFill>
                <a:effectLst/>
                <a:latin typeface="Söhne"/>
              </a:rPr>
              <a:t>"if-then" statements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Creates a tree-like structure, hence decision </a:t>
            </a:r>
            <a:r>
              <a:rPr lang="en-US" sz="3200" b="0" i="1" dirty="0">
                <a:ln>
                  <a:solidFill>
                    <a:schemeClr val="bg1">
                      <a:lumMod val="75000"/>
                      <a:lumOff val="25000"/>
                      <a:alpha val="10000"/>
                    </a:schemeClr>
                  </a:solidFill>
                </a:ln>
                <a:solidFill>
                  <a:srgbClr val="D1D5DB"/>
                </a:solidFill>
                <a:effectLst/>
                <a:latin typeface="Söhne"/>
              </a:rPr>
              <a:t>trees</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Continues until a </a:t>
            </a:r>
            <a:r>
              <a:rPr lang="en-US" sz="3200" b="0" i="0" dirty="0">
                <a:solidFill>
                  <a:srgbClr val="D1D5DB"/>
                </a:solidFill>
                <a:effectLst/>
                <a:latin typeface="Söhne"/>
              </a:rPr>
              <a:t>leaf node is reache</a:t>
            </a:r>
            <a:r>
              <a:rPr lang="en-US" sz="3200" b="0" i="0" dirty="0">
                <a:ln>
                  <a:solidFill>
                    <a:schemeClr val="bg1">
                      <a:lumMod val="75000"/>
                      <a:lumOff val="25000"/>
                      <a:alpha val="10000"/>
                    </a:schemeClr>
                  </a:solidFill>
                </a:ln>
                <a:solidFill>
                  <a:srgbClr val="D1D5DB"/>
                </a:solidFill>
                <a:effectLst/>
                <a:latin typeface="Söhne"/>
              </a:rPr>
              <a:t>d -&gt; classification is made</a:t>
            </a:r>
          </a:p>
          <a:p>
            <a:pPr marL="837000" lvl="1" indent="-342900">
              <a:spcBef>
                <a:spcPct val="20000"/>
              </a:spcBef>
              <a:spcAft>
                <a:spcPts val="600"/>
              </a:spcAft>
              <a:buClr>
                <a:schemeClr val="tx2"/>
              </a:buClr>
              <a:buSzPct val="70000"/>
              <a:buFont typeface="Arial" panose="020B0604020202020204" pitchFamily="34" charset="0"/>
              <a:buChar char="•"/>
            </a:pPr>
            <a:r>
              <a:rPr lang="en-US" sz="3200" b="0" i="0" dirty="0">
                <a:ln>
                  <a:solidFill>
                    <a:schemeClr val="bg1">
                      <a:lumMod val="75000"/>
                      <a:lumOff val="25000"/>
                      <a:alpha val="10000"/>
                    </a:schemeClr>
                  </a:solidFill>
                </a:ln>
                <a:solidFill>
                  <a:srgbClr val="D1D5DB"/>
                </a:solidFill>
                <a:effectLst/>
                <a:latin typeface="Söhne"/>
              </a:rPr>
              <a:t>Tree is built during training phase, used to classify during testing phase</a:t>
            </a:r>
          </a:p>
          <a:p>
            <a:pPr marL="837000" lvl="1" indent="-342900">
              <a:spcBef>
                <a:spcPct val="20000"/>
              </a:spcBef>
              <a:spcAft>
                <a:spcPts val="600"/>
              </a:spcAft>
              <a:buClr>
                <a:schemeClr val="tx2"/>
              </a:buClr>
              <a:buSzPct val="70000"/>
              <a:buFont typeface="Arial" panose="020B0604020202020204" pitchFamily="34" charset="0"/>
              <a:buChar char="•"/>
            </a:pPr>
            <a:endParaRPr lang="en-US" sz="3200" b="0" i="0" dirty="0">
              <a:ln>
                <a:solidFill>
                  <a:schemeClr val="bg1">
                    <a:lumMod val="75000"/>
                    <a:lumOff val="25000"/>
                    <a:alpha val="10000"/>
                  </a:schemeClr>
                </a:solidFill>
              </a:ln>
              <a:solidFill>
                <a:srgbClr val="D1D5DB"/>
              </a:solidFill>
              <a:effectLst/>
              <a:latin typeface="Söhne"/>
            </a:endParaRPr>
          </a:p>
          <a:p>
            <a:pPr marL="379800" indent="-342900">
              <a:spcBef>
                <a:spcPct val="20000"/>
              </a:spcBef>
              <a:spcAft>
                <a:spcPts val="600"/>
              </a:spcAft>
              <a:buClr>
                <a:schemeClr val="tx2"/>
              </a:buClr>
              <a:buSzPct val="70000"/>
              <a:buFont typeface="Arial" panose="020B0604020202020204" pitchFamily="34" charset="0"/>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37000" lvl="1"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Default</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probability function that DT used to decide where the model should branch its 'if-then' statements</a:t>
            </a:r>
          </a:p>
          <a:p>
            <a:pPr marL="1294200" lvl="2" indent="-342900">
              <a:spcBef>
                <a:spcPct val="20000"/>
              </a:spcBef>
              <a:spcAft>
                <a:spcPts val="600"/>
              </a:spcAft>
              <a:buClr>
                <a:schemeClr val="tx2"/>
              </a:buClr>
              <a:buSzPct val="70000"/>
              <a:buFont typeface="Arial" panose="020B0604020202020204" pitchFamily="34" charset="0"/>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[figure 1]</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lower than the accuracy score obtained by the Naive Bayes model (98.56%)</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Modified hyperparameters to increase model metrics specified the entropy criterion</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Entropy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Same goal as Gini Impurity, but Entropy -&gt;more balanced trees, Gini -&gt; faster computation</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[figure 2]</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TP: performed equal to </a:t>
            </a:r>
            <a:r>
              <a:rPr lang="en-US" sz="1800" dirty="0" err="1">
                <a:effectLst/>
                <a:latin typeface="Times New Roman" panose="02020603050405020304" pitchFamily="18" charset="0"/>
                <a:ea typeface="Calibri" panose="020F0502020204030204" pitchFamily="34" charset="0"/>
              </a:rPr>
              <a:t>gini</a:t>
            </a:r>
            <a:r>
              <a:rPr lang="en-US" sz="1800" dirty="0">
                <a:effectLst/>
                <a:latin typeface="Times New Roman" panose="02020603050405020304" pitchFamily="18" charset="0"/>
                <a:ea typeface="Calibri" panose="020F0502020204030204" pitchFamily="34" charset="0"/>
              </a:rPr>
              <a:t> (162 correct),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TN: much less accurate at (1197 correct vs 1201 correct). As such, </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the accuracy score decreased to 97.55% (from 97.85)</a:t>
            </a:r>
          </a:p>
          <a:p>
            <a:pPr marL="1751400" lvl="3"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continued Modifying hyperparameters to find model with increased accuracy without a loss in TN or TP</a:t>
            </a:r>
          </a:p>
          <a:p>
            <a:pPr marL="837000" lvl="1"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Pre-pruning Model</a:t>
            </a:r>
          </a:p>
          <a:p>
            <a:pPr marL="1294200" lvl="2" indent="-342900">
              <a:spcBef>
                <a:spcPct val="20000"/>
              </a:spcBef>
              <a:spcAft>
                <a:spcPts val="600"/>
              </a:spcAft>
              <a:buClr>
                <a:schemeClr val="tx2"/>
              </a:buClr>
              <a:buSzPct val="70000"/>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limits maximum dept/excess tree growth -&gt; prevents overfitting</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3]</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Still unable to improve accuracy from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(97.63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97.84)</a:t>
            </a:r>
          </a:p>
          <a:p>
            <a:pPr marL="2208600" marR="0" lvl="4"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solidFill>
                  <a:srgbClr val="7F7F7F"/>
                </a:solidFill>
                <a:effectLst/>
                <a:latin typeface="Times New Roman" panose="02020603050405020304" pitchFamily="18" charset="0"/>
                <a:ea typeface="Calibri" panose="020F0502020204030204" pitchFamily="34" charset="0"/>
              </a:rPr>
              <a:t>between our Entropy and Gini models at 97.63%.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better than entropy (1197), same as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(1201)</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less successful than both dt models (159 vs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/entropy 162). </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As the aim was to increase our overall accuracy and without sacrificing TN or TP, we attempted a random forest next.</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379800" marR="0" lvl="0"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uses multiple decision trees to make predictions</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[figure 4]</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Highest acc between DT -&gt; </a:t>
            </a:r>
            <a:r>
              <a:rPr lang="en-US" sz="2000" dirty="0" err="1">
                <a:effectLst/>
                <a:latin typeface="Times New Roman" panose="02020603050405020304" pitchFamily="18" charset="0"/>
                <a:ea typeface="Calibri" panose="020F0502020204030204" pitchFamily="34" charset="0"/>
              </a:rPr>
              <a:t>gini</a:t>
            </a:r>
            <a:r>
              <a:rPr lang="en-US" sz="2000" dirty="0">
                <a:effectLst/>
                <a:latin typeface="Times New Roman" panose="02020603050405020304" pitchFamily="18" charset="0"/>
                <a:ea typeface="Calibri" panose="020F0502020204030204" pitchFamily="34" charset="0"/>
              </a:rPr>
              <a:t>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97.84% to 97.98%. </a:t>
            </a: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TN: highest TN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FN: with no FN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TP: important to note TP did go down</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Since TN increased more than TP decreased however, acc score went up</a:t>
            </a: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r>
              <a:rPr lang="en-US" sz="2000" dirty="0">
                <a:effectLst/>
                <a:latin typeface="Times New Roman" panose="02020603050405020304" pitchFamily="18" charset="0"/>
                <a:ea typeface="Calibri" panose="020F0502020204030204" pitchFamily="34" charset="0"/>
              </a:rPr>
              <a:t>Making RF the highest rated model</a:t>
            </a:r>
          </a:p>
          <a:p>
            <a:pPr marL="1294200" marR="0" lvl="2"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37000" marR="0" lvl="1"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751400" marR="0" lvl="3" indent="-342900" algn="l" defTabSz="914400" rtl="0" eaLnBrk="1" fontAlgn="auto" latinLnBrk="0" hangingPunct="1">
              <a:lnSpc>
                <a:spcPct val="100000"/>
              </a:lnSpc>
              <a:spcBef>
                <a:spcPct val="20000"/>
              </a:spcBef>
              <a:spcAft>
                <a:spcPts val="600"/>
              </a:spcAft>
              <a:buClr>
                <a:schemeClr val="tx2"/>
              </a:buClr>
              <a:buSzPct val="70000"/>
              <a:buFont typeface="Arial" panose="020B0604020202020204" pitchFamily="34" charset="0"/>
              <a:buChar char="•"/>
              <a:tabLst/>
              <a:defRPr/>
            </a:pPr>
            <a:endParaRPr lang="en-US" sz="2000" dirty="0">
              <a:effectLst/>
              <a:latin typeface="Times New Roman" panose="02020603050405020304" pitchFamily="18" charset="0"/>
              <a:ea typeface="Calibri" panose="020F0502020204030204" pitchFamily="34" charset="0"/>
            </a:endParaRPr>
          </a:p>
          <a:p>
            <a:pPr marL="1294200" lvl="2" indent="-342900">
              <a:spcBef>
                <a:spcPct val="20000"/>
              </a:spcBef>
              <a:spcAft>
                <a:spcPts val="600"/>
              </a:spcAft>
              <a:buClr>
                <a:schemeClr val="tx2"/>
              </a:buClr>
              <a:buSzPct val="70000"/>
              <a:buFont typeface="Arial" panose="020B0604020202020204" pitchFamily="34" charset="0"/>
              <a:buChar char="•"/>
            </a:pPr>
            <a:endParaRPr lang="en-US" sz="2000" i="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US" dirty="0"/>
          </a:p>
          <a:p>
            <a:endParaRPr lang="en-US" dirty="0"/>
          </a:p>
          <a:p>
            <a:endParaRPr lang="en-US" dirty="0"/>
          </a:p>
          <a:p>
            <a:r>
              <a:rPr lang="en-US" sz="1800" dirty="0" err="1">
                <a:effectLst/>
                <a:latin typeface="Times New Roman" panose="02020603050405020304" pitchFamily="18" charset="0"/>
                <a:ea typeface="Calibri" panose="020F0502020204030204" pitchFamily="34" charset="0"/>
              </a:rPr>
              <a:t>RandomForestClassifier</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21</a:t>
            </a:fld>
            <a:endParaRPr lang="en-US"/>
          </a:p>
        </p:txBody>
      </p:sp>
    </p:spTree>
    <p:extLst>
      <p:ext uri="{BB962C8B-B14F-4D97-AF65-F5344CB8AC3E}">
        <p14:creationId xmlns:p14="http://schemas.microsoft.com/office/powerpoint/2010/main" val="19774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ad>
                      <m:radPr>
                        <m:degHide m:val="on"/>
                        <m:ctrlPr>
                          <a:rPr lang="en-US" i="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Proximity Classifier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plots the features on a graph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CECF1"/>
                    </a:solidFill>
                    <a:effectLst/>
                    <a:latin typeface="Söhne"/>
                  </a:rPr>
                  <a:t>when a new, unseen point is introduced, it determines its classification based on </a:t>
                </a:r>
                <a:r>
                  <a:rPr lang="en-US" dirty="0"/>
                  <a:t>the class of its nearest neighbors within a region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is the number of nearest neighbors to consider when classifying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 can be calculated multiple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a:t>√(Numbet of Samples)</a:t>
                </a: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Sqrt of number of observations in the training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[Figure 1]</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latin typeface="Times New Roman" panose="02020603050405020304" pitchFamily="18" charset="0"/>
                    <a:ea typeface="Calibri" panose="020F0502020204030204" pitchFamily="34" charset="0"/>
                  </a:rPr>
                  <a:t>Performed Badly -&gt; </a:t>
                </a:r>
                <a:r>
                  <a:rPr lang="en-US" dirty="0"/>
                  <a:t>86.64%. </a:t>
                </a:r>
                <a:endParaRPr lang="en-US" dirty="0">
                  <a:effectLst/>
                  <a:latin typeface="Times New Roman" panose="02020603050405020304" pitchFamily="18" charset="0"/>
                  <a:ea typeface="Calibri" panose="020F0502020204030204" pitchFamily="34" charset="0"/>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0 TP: failed to identify any instances of spam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Datset</a:t>
                </a:r>
                <a:r>
                  <a:rPr lang="en-US" dirty="0"/>
                  <a:t> over-overwhelming number of the dataset is ham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[Figure 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"class-imbalanced dataset”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the distribution of target classes is not equal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this imbalance of data</a:t>
                </a:r>
                <a:r>
                  <a:rPr lang="en-US" sz="1800" baseline="0" dirty="0">
                    <a:effectLst/>
                    <a:latin typeface="Times New Roman" panose="02020603050405020304" pitchFamily="18" charset="0"/>
                    <a:ea typeface="Calibri" panose="020F0502020204030204" pitchFamily="34" charset="0"/>
                  </a:rPr>
                  <a:t> w/</a:t>
                </a:r>
                <a:r>
                  <a:rPr lang="en-US" sz="1800" dirty="0">
                    <a:effectLst/>
                    <a:latin typeface="Times New Roman" panose="02020603050405020304" pitchFamily="18" charset="0"/>
                    <a:ea typeface="Calibri" panose="020F0502020204030204" pitchFamily="34" charset="0"/>
                  </a:rPr>
                  <a:t> sqrt method -&gt; bias towards the majority class.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the majority class will have </a:t>
                </a:r>
                <a:r>
                  <a:rPr lang="en-US" sz="1800" u="sng" dirty="0">
                    <a:effectLst/>
                    <a:latin typeface="Times New Roman" panose="02020603050405020304" pitchFamily="18" charset="0"/>
                    <a:ea typeface="Calibri" panose="020F0502020204030204" pitchFamily="34" charset="0"/>
                  </a:rPr>
                  <a:t>more neighbors </a:t>
                </a:r>
                <a:r>
                  <a:rPr lang="en-US" sz="1800" dirty="0">
                    <a:effectLst/>
                    <a:latin typeface="Times New Roman" panose="02020603050405020304" pitchFamily="18" charset="0"/>
                    <a:ea typeface="Calibri" panose="020F0502020204030204" pitchFamily="34" charset="0"/>
                  </a:rPr>
                  <a:t>and therefore influence the classification more than the minority class.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Grid Search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“automated hyperparameter-tuning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rPr>
                  <a:t>find the optimal combination of hyperparameters (instead of having to test like we did for DT)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i="0" dirty="0">
                    <a:solidFill>
                      <a:srgbClr val="D1D5DB"/>
                    </a:solidFill>
                    <a:effectLst/>
                    <a:latin typeface="Söhne"/>
                    <a:ea typeface="Calibri" panose="020F0502020204030204" pitchFamily="34" charset="0"/>
                    <a:cs typeface="Times New Roman" panose="02020603050405020304" pitchFamily="18" charset="0"/>
                  </a:rPr>
                  <a:t>Does this by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𝑘</a:t>
                </a:r>
                <a:r>
                  <a:rPr lang="en-US" sz="1800" dirty="0">
                    <a:effectLst/>
                    <a:latin typeface="Times New Roman" panose="02020603050405020304" pitchFamily="18" charset="0"/>
                    <a:ea typeface="Calibri" panose="020F0502020204030204" pitchFamily="34" charset="0"/>
                  </a:rPr>
                  <a:t>-fold cross-validation process”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“brute-force” through a range of parameters (nested for-loop)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finds the optimal combination for a given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GridSearchCV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computationally expensive ! Set upper limit of 15 for the search space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Improved KNN accuracy score by 8.39% to 95.04%.,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TP: 117 instances of spam,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Limited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Calibri" panose="020F0502020204030204" pitchFamily="34" charset="0"/>
                  </a:rPr>
                  <a:t>BUT! – KNN remains limited in its Spam v Ham classification abilities compared to other algorithms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high computational cost/ sensitivity to bias makes it unsuitable for large datasets with many features,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Typical for spam filtering.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features increases, the distance calculation becomes more complex, reaching “exponential time [and] could lead to computational explosions”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curse of dimensionality, where the increase of features disproportionately reduces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22</a:t>
            </a:fld>
            <a:endParaRPr lang="en-US"/>
          </a:p>
        </p:txBody>
      </p:sp>
    </p:spTree>
    <p:extLst>
      <p:ext uri="{BB962C8B-B14F-4D97-AF65-F5344CB8AC3E}">
        <p14:creationId xmlns:p14="http://schemas.microsoft.com/office/powerpoint/2010/main" val="253100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oMath>
                </a14:m>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m:rPr>
                        <m:nor/>
                      </m:rPr>
                      <a:rPr lang="en-US" b="0" i="0" dirty="0" smtClean="0">
                        <a:solidFill>
                          <a:srgbClr val="D1D5DB"/>
                        </a:solidFill>
                        <a:effectLst/>
                        <a:latin typeface="Söhne"/>
                      </a:rPr>
                      <m:t>Recall</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True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Positive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Rate</m:t>
                    </m:r>
                    <m:r>
                      <m:rPr>
                        <m:nor/>
                      </m:rPr>
                      <a:rPr lang="en-US" b="0" i="0" dirty="0" smtClean="0">
                        <a:solidFill>
                          <a:srgbClr val="D1D5DB"/>
                        </a:solidFill>
                        <a:effectLst/>
                        <a:latin typeface="Söhne"/>
                      </a:rPr>
                      <m:t>/ </m:t>
                    </m:r>
                    <m:r>
                      <m:rPr>
                        <m:nor/>
                      </m:rPr>
                      <a:rPr lang="en-US" b="0" i="0" dirty="0" smtClean="0">
                        <a:solidFill>
                          <a:srgbClr val="D1D5DB"/>
                        </a:solidFill>
                        <a:effectLst/>
                        <a:latin typeface="Söhne"/>
                      </a:rPr>
                      <m:t>Sensitivity</m:t>
                    </m:r>
                    <m:r>
                      <m:rPr>
                        <m:nor/>
                      </m:rPr>
                      <a:rPr lang="en-US" b="0" i="0" dirty="0" smtClean="0">
                        <a:solidFill>
                          <a:srgbClr val="D1D5DB"/>
                        </a:solidFill>
                        <a:effectLst/>
                        <a:latin typeface="Söhne"/>
                      </a:rPr>
                      <m:t>): </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m:t>
                    </m:r>
                    <m:r>
                      <m:rPr>
                        <m:nor/>
                      </m:rPr>
                      <a:rPr lang="en-US" b="0" i="0" dirty="0" smtClean="0">
                        <a:solidFill>
                          <a:srgbClr val="4C525B"/>
                        </a:solidFill>
                        <a:effectLst/>
                        <a:latin typeface="circular-book"/>
                      </a:rPr>
                      <m:t>TP</m:t>
                    </m:r>
                    <m:r>
                      <m:rPr>
                        <m:nor/>
                      </m:rPr>
                      <a:rPr lang="en-US" b="0" i="0" dirty="0" smtClean="0">
                        <a:solidFill>
                          <a:srgbClr val="4C525B"/>
                        </a:solidFill>
                        <a:effectLst/>
                        <a:latin typeface="circular-book"/>
                      </a:rPr>
                      <m:t> + </m:t>
                    </m:r>
                    <m:r>
                      <m:rPr>
                        <m:nor/>
                      </m:rPr>
                      <a:rPr lang="en-US" b="0" i="0" dirty="0" smtClean="0">
                        <a:solidFill>
                          <a:srgbClr val="4C525B"/>
                        </a:solidFill>
                        <a:effectLst/>
                        <a:latin typeface="circular-book"/>
                      </a:rPr>
                      <m:t>FN</m:t>
                    </m:r>
                    <m:r>
                      <m:rPr>
                        <m:nor/>
                      </m:rPr>
                      <a:rPr lang="en-US" b="0" i="0" dirty="0" smtClean="0">
                        <a:solidFill>
                          <a:srgbClr val="4C525B"/>
                        </a:solidFill>
                        <a:effectLst/>
                        <a:latin typeface="circular-book"/>
                      </a:rPr>
                      <m:t>))</m:t>
                    </m:r>
                  </m:oMath>
                </a14:m>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171450" lvl="0" indent="-171450">
                  <a:buFont typeface="Arial" panose="020B0604020202020204" pitchFamily="34" charset="0"/>
                  <a:buChar char="•"/>
                </a:pPr>
                <a:endParaRPr lang="en-US" dirty="0"/>
              </a:p>
              <a:p>
                <a:endParaRPr lang="en-US" dirty="0"/>
              </a:p>
            </p:txBody>
          </p:sp>
        </mc:Choice>
        <mc:Fallback>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a:t>
                </a:r>
              </a:p>
              <a:p>
                <a:pPr marL="628650" lvl="1" indent="-171450">
                  <a:buFont typeface="Arial" panose="020B0604020202020204" pitchFamily="34" charset="0"/>
                  <a:buChar char="•"/>
                </a:pPr>
                <a:r>
                  <a:rPr lang="en-US" b="0" i="0" dirty="0">
                    <a:solidFill>
                      <a:srgbClr val="D1D5DB"/>
                    </a:solidFill>
                    <a:effectLst/>
                    <a:latin typeface="Söhne"/>
                  </a:rPr>
                  <a:t>How well can a classifier distinguish between two classes</a:t>
                </a:r>
              </a:p>
              <a:p>
                <a:pPr marL="628650" lvl="1" indent="-171450">
                  <a:buFont typeface="Arial" panose="020B0604020202020204" pitchFamily="34" charset="0"/>
                  <a:buChar char="•"/>
                </a:pPr>
                <a:r>
                  <a:rPr lang="en-US" b="0" i="0" dirty="0">
                    <a:solidFill>
                      <a:srgbClr val="D1D5DB"/>
                    </a:solidFill>
                    <a:effectLst/>
                    <a:latin typeface="Söhne"/>
                  </a:rPr>
                  <a:t>plotting the </a:t>
                </a:r>
                <a:r>
                  <a:rPr lang="en-US" b="1" i="0" dirty="0">
                    <a:solidFill>
                      <a:srgbClr val="D1D5DB"/>
                    </a:solidFill>
                    <a:effectLst/>
                    <a:latin typeface="Söhne"/>
                  </a:rPr>
                  <a:t>recall </a:t>
                </a:r>
                <a:r>
                  <a:rPr lang="en-US" b="0" i="0" dirty="0">
                    <a:solidFill>
                      <a:srgbClr val="D1D5DB"/>
                    </a:solidFill>
                    <a:effectLst/>
                    <a:latin typeface="Söhne"/>
                  </a:rPr>
                  <a:t>(aka TPR) against the false positive rate (</a:t>
                </a:r>
                <a:r>
                  <a:rPr lang="en-US" b="1" i="0" dirty="0">
                    <a:solidFill>
                      <a:srgbClr val="D1D5DB"/>
                    </a:solidFill>
                    <a:effectLst/>
                    <a:latin typeface="Söhne"/>
                  </a:rPr>
                  <a:t>FPR</a:t>
                </a:r>
                <a:r>
                  <a:rPr lang="en-US" b="0" i="0" dirty="0">
                    <a:solidFill>
                      <a:srgbClr val="D1D5DB"/>
                    </a:solidFill>
                    <a:effectLst/>
                    <a:latin typeface="Söhne"/>
                  </a:rPr>
                  <a:t>)</a:t>
                </a:r>
              </a:p>
              <a:p>
                <a:pPr marL="1085850" lvl="2" indent="-171450">
                  <a:buFont typeface="Arial" panose="020B0604020202020204" pitchFamily="34" charset="0"/>
                  <a:buChar char="•"/>
                </a:pPr>
                <a:r>
                  <a:rPr lang="en-US" b="0" i="0" dirty="0" err="1">
                    <a:solidFill>
                      <a:srgbClr val="D1D5DB"/>
                    </a:solidFill>
                    <a:effectLst/>
                    <a:latin typeface="Söhne"/>
                  </a:rPr>
                  <a:t>yaxis</a:t>
                </a:r>
                <a:r>
                  <a:rPr lang="en-US" b="0" i="0" dirty="0">
                    <a:solidFill>
                      <a:srgbClr val="D1D5DB"/>
                    </a:solidFill>
                    <a:effectLst/>
                    <a:latin typeface="Söhne"/>
                  </a:rPr>
                  <a:t>: </a:t>
                </a:r>
                <a:r>
                  <a:rPr lang="en-US" b="0" i="0" dirty="0">
                    <a:solidFill>
                      <a:srgbClr val="D1D5DB"/>
                    </a:solidFill>
                    <a:effectLst/>
                    <a:latin typeface="Cambria Math" panose="02040503050406030204" pitchFamily="18" charset="0"/>
                  </a:rPr>
                  <a:t>"Recall (True Positive Rate/ Sensitivity): </a:t>
                </a:r>
                <a:r>
                  <a:rPr lang="en-US" b="0" i="0" dirty="0">
                    <a:solidFill>
                      <a:srgbClr val="D1D5DB"/>
                    </a:solidFill>
                    <a:effectLst/>
                    <a:latin typeface="Söhne"/>
                  </a:rPr>
                  <a:t>"</a:t>
                </a:r>
                <a:r>
                  <a:rPr lang="en-US" b="0" i="0" dirty="0">
                    <a:solidFill>
                      <a:srgbClr val="4C525B"/>
                    </a:solidFill>
                    <a:effectLst/>
                    <a:latin typeface="circular-book"/>
                  </a:rPr>
                  <a:t>(TP/(TP + FN))</a:t>
                </a:r>
                <a:endParaRPr lang="en-US" b="0" i="0" dirty="0">
                  <a:solidFill>
                    <a:srgbClr val="D1D5DB"/>
                  </a:solidFill>
                  <a:effectLst/>
                  <a:latin typeface="Söhne"/>
                </a:endParaRPr>
              </a:p>
              <a:p>
                <a:pPr marL="1085850" lvl="2" indent="-171450">
                  <a:buFont typeface="Arial" panose="020B0604020202020204" pitchFamily="34" charset="0"/>
                  <a:buChar char="•"/>
                </a:pPr>
                <a:r>
                  <a:rPr lang="en-US" b="0" i="0" dirty="0" err="1">
                    <a:solidFill>
                      <a:srgbClr val="D1D5DB"/>
                    </a:solidFill>
                    <a:effectLst/>
                    <a:latin typeface="Söhne"/>
                  </a:rPr>
                  <a:t>xaxis</a:t>
                </a:r>
                <a:r>
                  <a:rPr lang="en-US" b="0" i="0" dirty="0">
                    <a:solidFill>
                      <a:srgbClr val="D1D5DB"/>
                    </a:solidFill>
                    <a:effectLst/>
                    <a:latin typeface="Söhne"/>
                  </a:rPr>
                  <a:t>: FPR: </a:t>
                </a:r>
                <a:r>
                  <a:rPr lang="en-US" b="0" i="0" dirty="0">
                    <a:solidFill>
                      <a:srgbClr val="4C525B"/>
                    </a:solidFill>
                    <a:effectLst/>
                    <a:latin typeface="circular-book"/>
                  </a:rPr>
                  <a:t> (FP/(TN + FP)).</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D1D5DB"/>
                    </a:solidFill>
                    <a:effectLst/>
                    <a:latin typeface="Söhne"/>
                  </a:rPr>
                  <a:t>Area under curve (AUC) is used to dictate performance</a:t>
                </a:r>
              </a:p>
              <a:p>
                <a:pPr marL="1085850" lvl="2" indent="-171450">
                  <a:buFont typeface="Arial" panose="020B0604020202020204" pitchFamily="34" charset="0"/>
                  <a:buChar char="•"/>
                </a:pPr>
                <a:r>
                  <a:rPr lang="en-US" b="0" i="0" dirty="0">
                    <a:solidFill>
                      <a:srgbClr val="4C525B"/>
                    </a:solidFill>
                    <a:effectLst/>
                    <a:latin typeface="circular-book"/>
                  </a:rPr>
                  <a:t>Closer to the top-left -&gt; better performance</a:t>
                </a:r>
              </a:p>
              <a:p>
                <a:pPr marL="171450" lvl="0" indent="-171450">
                  <a:buFont typeface="Arial" panose="020B0604020202020204" pitchFamily="34" charset="0"/>
                  <a:buChar char="•"/>
                </a:pPr>
                <a:r>
                  <a:rPr lang="en-US" b="0" i="0" dirty="0">
                    <a:solidFill>
                      <a:srgbClr val="4C525B"/>
                    </a:solidFill>
                    <a:effectLst/>
                    <a:latin typeface="circular-book"/>
                  </a:rPr>
                  <a:t>PRC</a:t>
                </a:r>
              </a:p>
              <a:p>
                <a:pPr marL="628650" lvl="1" indent="-171450">
                  <a:buFont typeface="Arial" panose="020B0604020202020204" pitchFamily="34" charset="0"/>
                  <a:buChar char="•"/>
                </a:pPr>
                <a:r>
                  <a:rPr lang="en-US" b="0" i="0" dirty="0">
                    <a:solidFill>
                      <a:srgbClr val="292929"/>
                    </a:solidFill>
                    <a:effectLst/>
                    <a:latin typeface="source-serif-pro"/>
                  </a:rPr>
                  <a:t>Useful for heavily imbalances classes like ours</a:t>
                </a:r>
              </a:p>
              <a:p>
                <a:pPr marL="628650" lvl="1" indent="-171450">
                  <a:buFont typeface="Arial" panose="020B0604020202020204" pitchFamily="34" charset="0"/>
                  <a:buChar char="•"/>
                </a:pPr>
                <a:r>
                  <a:rPr lang="en-US" b="0" i="0" dirty="0">
                    <a:solidFill>
                      <a:srgbClr val="D1D5DB"/>
                    </a:solidFill>
                    <a:effectLst/>
                    <a:latin typeface="Söhne"/>
                  </a:rPr>
                  <a:t>How well a model can identify positive samples while minimizing false positives</a:t>
                </a:r>
                <a:endParaRPr lang="en-US" b="0" i="0" dirty="0">
                  <a:solidFill>
                    <a:srgbClr val="292929"/>
                  </a:solidFill>
                  <a:effectLst/>
                  <a:latin typeface="source-serif-pro"/>
                </a:endParaRPr>
              </a:p>
              <a:p>
                <a:pPr marL="628650" lvl="1" indent="-171450">
                  <a:buFont typeface="Arial" panose="020B0604020202020204" pitchFamily="34" charset="0"/>
                  <a:buChar char="•"/>
                </a:pPr>
                <a:r>
                  <a:rPr lang="en-US" b="0" i="0" dirty="0">
                    <a:solidFill>
                      <a:srgbClr val="292929"/>
                    </a:solidFill>
                    <a:effectLst/>
                    <a:latin typeface="source-serif-pro"/>
                  </a:rPr>
                  <a:t>plotting the </a:t>
                </a:r>
                <a:r>
                  <a:rPr lang="en-US" b="1" i="0" dirty="0">
                    <a:solidFill>
                      <a:srgbClr val="292929"/>
                    </a:solidFill>
                    <a:effectLst/>
                    <a:latin typeface="source-serif-pro"/>
                  </a:rPr>
                  <a:t>precision </a:t>
                </a:r>
                <a:r>
                  <a:rPr lang="en-US" b="0" i="0" dirty="0">
                    <a:solidFill>
                      <a:srgbClr val="292929"/>
                    </a:solidFill>
                    <a:effectLst/>
                    <a:latin typeface="source-serif-pro"/>
                  </a:rPr>
                  <a:t>against the </a:t>
                </a:r>
                <a:r>
                  <a:rPr lang="en-US" b="1" i="0" dirty="0">
                    <a:solidFill>
                      <a:srgbClr val="292929"/>
                    </a:solidFill>
                    <a:effectLst/>
                    <a:latin typeface="source-serif-pro"/>
                  </a:rPr>
                  <a:t>recall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Söhne"/>
                  </a:rPr>
                  <a:t>Precision (Positive Predicted Value): </a:t>
                </a:r>
                <a:r>
                  <a:rPr lang="en-US" b="0" i="0" dirty="0">
                    <a:solidFill>
                      <a:srgbClr val="4C525B"/>
                    </a:solidFill>
                    <a:effectLst/>
                    <a:latin typeface="circular-book"/>
                  </a:rPr>
                  <a:t>(TP/(TP + FP))</a:t>
                </a:r>
                <a:endParaRPr lang="en-US" b="0" i="0" dirty="0">
                  <a:solidFill>
                    <a:srgbClr val="D1D5DB"/>
                  </a:solidFill>
                  <a:effectLst/>
                  <a:latin typeface="Söhn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D1D5DB"/>
                    </a:solidFill>
                    <a:effectLst/>
                    <a:latin typeface="Cambria Math" panose="02040503050406030204" pitchFamily="18" charset="0"/>
                  </a:rPr>
                  <a:t>"Recall (True Positive Rate/ Sensitivity): </a:t>
                </a:r>
                <a:r>
                  <a:rPr lang="en-US" b="0" i="0" dirty="0">
                    <a:solidFill>
                      <a:srgbClr val="4C525B"/>
                    </a:solidFill>
                    <a:effectLst/>
                    <a:latin typeface="Cambria Math" panose="02040503050406030204" pitchFamily="18" charset="0"/>
                  </a:rPr>
                  <a:t>(TP/(TP + FN))</a:t>
                </a:r>
                <a:r>
                  <a:rPr lang="en-US" b="0" i="0" dirty="0">
                    <a:solidFill>
                      <a:srgbClr val="4C525B"/>
                    </a:solidFill>
                    <a:effectLst/>
                    <a:latin typeface="circular-book"/>
                  </a:rPr>
                  <a:t>"</a:t>
                </a:r>
                <a:endParaRPr lang="en-US" b="0" i="0" dirty="0">
                  <a:solidFill>
                    <a:srgbClr val="D1D5DB"/>
                  </a:solidFill>
                  <a:effectLst/>
                  <a:latin typeface="Söhne"/>
                </a:endParaRPr>
              </a:p>
              <a:p>
                <a:pPr marL="628650" lvl="1" indent="-171450">
                  <a:buFont typeface="Arial" panose="020B0604020202020204" pitchFamily="34" charset="0"/>
                  <a:buChar char="•"/>
                </a:pPr>
                <a:r>
                  <a:rPr lang="en-US" b="0" i="0" dirty="0">
                    <a:solidFill>
                      <a:srgbClr val="4C525B"/>
                    </a:solidFill>
                    <a:effectLst/>
                    <a:latin typeface="circular-book"/>
                  </a:rPr>
                  <a:t>Closer to the top-right -&gt; better performance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D1D5DB"/>
                  </a:solidFill>
                  <a:effectLst/>
                  <a:latin typeface="Söhne"/>
                </a:endParaRPr>
              </a:p>
              <a:p>
                <a:r>
                  <a:rPr lang="en-US" b="0" i="0" dirty="0">
                    <a:solidFill>
                      <a:srgbClr val="D1D5DB"/>
                    </a:solidFill>
                    <a:effectLst/>
                    <a:latin typeface="Söhne"/>
                  </a:rPr>
                  <a:t>while all models have relatively high precision and recall scores, NB model is the best performer based on accuracy score, </a:t>
                </a:r>
              </a:p>
              <a:p>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NB model outperformed all other models with an accuracy score of 0.985642, precision of 0.9856, recall of 0.9856 and F1-score of 0.9856.</a:t>
                </a:r>
              </a:p>
              <a:p>
                <a:pPr marL="171450" lvl="0" indent="-171450" algn="l">
                  <a:buFont typeface="Arial" panose="020B0604020202020204" pitchFamily="34" charset="0"/>
                  <a:buChar char="•"/>
                </a:pPr>
                <a:r>
                  <a:rPr lang="en-US" b="0" i="0" dirty="0">
                    <a:solidFill>
                      <a:srgbClr val="D1D5DB"/>
                    </a:solidFill>
                    <a:effectLst/>
                    <a:latin typeface="Söhne"/>
                  </a:rPr>
                  <a:t>DT models performed relatively well with an accuracy score ranging between 0.975592 and 0.979899. </a:t>
                </a:r>
              </a:p>
              <a:p>
                <a:pPr marL="171450" lvl="0" indent="-171450" algn="l">
                  <a:buFont typeface="Arial" panose="020B0604020202020204" pitchFamily="34" charset="0"/>
                  <a:buChar char="•"/>
                </a:pPr>
                <a:r>
                  <a:rPr lang="en-US" b="0" i="0" dirty="0">
                    <a:solidFill>
                      <a:srgbClr val="D1D5DB"/>
                    </a:solidFill>
                    <a:effectLst/>
                    <a:latin typeface="Söhne"/>
                  </a:rPr>
                  <a:t>RF model performed even better with an accuracy score of 0.979899. </a:t>
                </a:r>
              </a:p>
              <a:p>
                <a:pPr marL="628650" lvl="1" indent="-171450" algn="l">
                  <a:buFont typeface="Arial" panose="020B0604020202020204" pitchFamily="34" charset="0"/>
                  <a:buChar char="•"/>
                </a:pPr>
                <a:r>
                  <a:rPr lang="en-US" b="0" i="0" dirty="0">
                    <a:solidFill>
                      <a:srgbClr val="D1D5DB"/>
                    </a:solidFill>
                    <a:effectLst/>
                    <a:latin typeface="Söhne"/>
                  </a:rPr>
                  <a:t>tree-based models are a good option for text-based classification </a:t>
                </a:r>
              </a:p>
              <a:p>
                <a:pPr marL="171450" lvl="0" indent="-171450" algn="l">
                  <a:buFont typeface="Arial" panose="020B0604020202020204" pitchFamily="34" charset="0"/>
                  <a:buChar char="•"/>
                </a:pPr>
                <a:r>
                  <a:rPr lang="en-US" b="0" i="0" dirty="0">
                    <a:solidFill>
                      <a:srgbClr val="D1D5DB"/>
                    </a:solidFill>
                    <a:effectLst/>
                    <a:latin typeface="Söhne"/>
                  </a:rPr>
                  <a:t>The KNN model with square root performed the worse with an accuracy score of 0.866475.</a:t>
                </a:r>
              </a:p>
              <a:p>
                <a:pPr marL="628650" lvl="1" indent="-171450" algn="l">
                  <a:buFont typeface="Arial" panose="020B0604020202020204" pitchFamily="34" charset="0"/>
                  <a:buChar char="•"/>
                </a:pPr>
                <a:r>
                  <a:rPr lang="en-US" b="0" i="0" dirty="0">
                    <a:solidFill>
                      <a:srgbClr val="D1D5DB"/>
                    </a:solidFill>
                    <a:effectLst/>
                    <a:latin typeface="Söhne"/>
                  </a:rPr>
                  <a:t>After further investigation to find the best value of K, we were able to improve slightly but KNN algorithms just aren’t the best fit for text classification</a:t>
                </a:r>
              </a:p>
              <a:p>
                <a:pPr marL="171450" lvl="0" indent="-171450">
                  <a:buFont typeface="Arial" panose="020B0604020202020204" pitchFamily="34" charset="0"/>
                  <a:buChar cha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C645010-9AA0-4853-951E-DC3EB43B19AF}" type="slidenum">
              <a:rPr lang="en-US" smtClean="0"/>
              <a:t>23</a:t>
            </a:fld>
            <a:endParaRPr lang="en-US"/>
          </a:p>
        </p:txBody>
      </p:sp>
    </p:spTree>
    <p:extLst>
      <p:ext uri="{BB962C8B-B14F-4D97-AF65-F5344CB8AC3E}">
        <p14:creationId xmlns:p14="http://schemas.microsoft.com/office/powerpoint/2010/main" val="411445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navigaweb.net/2019/01/migliori-servizi-anti-spam-per.html"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archive.ics.uci.edu/ml/datasets/SMS+Spam+Collec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pexels.com/photo/chart-close-up-data-desk-59002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8.xml"/><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9.xml"/><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notesSlide" Target="../notesSlides/notesSlide20.xm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askleo.com/why_am_i_getting_spam_from_mysel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flickr.com/photos/152824664@N07/30212411048"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bauer-power.net/2018/08/sandbox-evading-malware-are-coming-7.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spTree>
    <p:extLst>
      <p:ext uri="{BB962C8B-B14F-4D97-AF65-F5344CB8AC3E}">
        <p14:creationId xmlns:p14="http://schemas.microsoft.com/office/powerpoint/2010/main" val="735938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spTree>
    <p:extLst>
      <p:ext uri="{BB962C8B-B14F-4D97-AF65-F5344CB8AC3E}">
        <p14:creationId xmlns:p14="http://schemas.microsoft.com/office/powerpoint/2010/main" val="386397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2"/>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spTree>
    <p:extLst>
      <p:ext uri="{BB962C8B-B14F-4D97-AF65-F5344CB8AC3E}">
        <p14:creationId xmlns:p14="http://schemas.microsoft.com/office/powerpoint/2010/main" val="221964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spTree>
    <p:extLst>
      <p:ext uri="{BB962C8B-B14F-4D97-AF65-F5344CB8AC3E}">
        <p14:creationId xmlns:p14="http://schemas.microsoft.com/office/powerpoint/2010/main" val="1877864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spTree>
    <p:extLst>
      <p:ext uri="{BB962C8B-B14F-4D97-AF65-F5344CB8AC3E}">
        <p14:creationId xmlns:p14="http://schemas.microsoft.com/office/powerpoint/2010/main" val="274349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2363" y="2084142"/>
            <a:ext cx="5065712" cy="3354879"/>
          </a:xfrm>
        </p:spPr>
      </p:pic>
    </p:spTree>
    <p:extLst>
      <p:ext uri="{BB962C8B-B14F-4D97-AF65-F5344CB8AC3E}">
        <p14:creationId xmlns:p14="http://schemas.microsoft.com/office/powerpoint/2010/main" val="283732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3"/>
          <a:stretch>
            <a:fillRect/>
          </a:stretch>
        </p:blipFill>
        <p:spPr>
          <a:xfrm>
            <a:off x="7028330" y="2316533"/>
            <a:ext cx="3254188" cy="2359564"/>
          </a:xfrm>
          <a:prstGeom prst="rect">
            <a:avLst/>
          </a:prstGeom>
        </p:spPr>
      </p:pic>
    </p:spTree>
    <p:extLst>
      <p:ext uri="{BB962C8B-B14F-4D97-AF65-F5344CB8AC3E}">
        <p14:creationId xmlns:p14="http://schemas.microsoft.com/office/powerpoint/2010/main" val="3949703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pic>
        <p:nvPicPr>
          <p:cNvPr id="8" name="Picture 7">
            <a:extLst>
              <a:ext uri="{FF2B5EF4-FFF2-40B4-BE49-F238E27FC236}">
                <a16:creationId xmlns:a16="http://schemas.microsoft.com/office/drawing/2014/main" id="{D7211625-0FFD-8CF8-A4AF-5E8D942E6FA3}"/>
              </a:ext>
            </a:extLst>
          </p:cNvPr>
          <p:cNvPicPr>
            <a:picLocks noChangeAspect="1"/>
          </p:cNvPicPr>
          <p:nvPr/>
        </p:nvPicPr>
        <p:blipFill>
          <a:blip r:embed="rId5"/>
          <a:stretch>
            <a:fillRect/>
          </a:stretch>
        </p:blipFill>
        <p:spPr>
          <a:xfrm>
            <a:off x="6970482" y="3711425"/>
            <a:ext cx="3920301" cy="2378545"/>
          </a:xfrm>
          <a:prstGeom prst="rect">
            <a:avLst/>
          </a:prstGeom>
        </p:spPr>
      </p:pic>
      <p:pic>
        <p:nvPicPr>
          <p:cNvPr id="10" name="Picture 9">
            <a:extLst>
              <a:ext uri="{FF2B5EF4-FFF2-40B4-BE49-F238E27FC236}">
                <a16:creationId xmlns:a16="http://schemas.microsoft.com/office/drawing/2014/main" id="{E6039041-3CCA-A782-6814-03732D28246C}"/>
              </a:ext>
            </a:extLst>
          </p:cNvPr>
          <p:cNvPicPr>
            <a:picLocks noChangeAspect="1"/>
          </p:cNvPicPr>
          <p:nvPr/>
        </p:nvPicPr>
        <p:blipFill rotWithShape="1">
          <a:blip r:embed="rId6"/>
          <a:srcRect l="1" r="341"/>
          <a:stretch/>
        </p:blipFill>
        <p:spPr>
          <a:xfrm>
            <a:off x="7306944" y="1464446"/>
            <a:ext cx="3100760" cy="2216456"/>
          </a:xfrm>
          <a:prstGeom prst="rect">
            <a:avLst/>
          </a:prstGeom>
        </p:spPr>
      </p:pic>
      <p:sp>
        <p:nvSpPr>
          <p:cNvPr id="12" name="TextBox 11">
            <a:extLst>
              <a:ext uri="{FF2B5EF4-FFF2-40B4-BE49-F238E27FC236}">
                <a16:creationId xmlns:a16="http://schemas.microsoft.com/office/drawing/2014/main" id="{790C458D-CE53-DED2-876E-CA50E84AF7DF}"/>
              </a:ext>
            </a:extLst>
          </p:cNvPr>
          <p:cNvSpPr txBox="1"/>
          <p:nvPr/>
        </p:nvSpPr>
        <p:spPr>
          <a:xfrm>
            <a:off x="655531" y="1624722"/>
            <a:ext cx="5784574" cy="4502771"/>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‘Class’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Numerical Representation for Spam/Ham</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rPr>
              <a:t>‘</a:t>
            </a:r>
            <a:r>
              <a:rPr lang="en-US" dirty="0" err="1">
                <a:ln>
                  <a:solidFill>
                    <a:schemeClr val="bg1">
                      <a:lumMod val="75000"/>
                      <a:lumOff val="25000"/>
                      <a:alpha val="10000"/>
                    </a:schemeClr>
                  </a:solidFill>
                </a:ln>
                <a:solidFill>
                  <a:schemeClr val="tx2"/>
                </a:solidFill>
              </a:rPr>
              <a:t>sms</a:t>
            </a:r>
            <a:r>
              <a:rPr lang="en-US" dirty="0">
                <a:ln>
                  <a:solidFill>
                    <a:schemeClr val="bg1">
                      <a:lumMod val="75000"/>
                      <a:lumOff val="25000"/>
                      <a:alpha val="10000"/>
                    </a:schemeClr>
                  </a:solidFill>
                </a:ln>
                <a:solidFill>
                  <a:schemeClr val="tx2"/>
                </a:solidFill>
              </a:rPr>
              <a:t>’ Column: </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Message Lengths</a:t>
            </a:r>
          </a:p>
          <a:p>
            <a:pPr marL="800100" lvl="1"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Natural Language Processing</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Punctuation</a:t>
            </a:r>
          </a:p>
          <a:p>
            <a:pPr marL="1257300" lvl="2" indent="-306000">
              <a:spcBef>
                <a:spcPct val="20000"/>
              </a:spcBef>
              <a:spcAft>
                <a:spcPts val="600"/>
              </a:spcAft>
              <a:buClr>
                <a:schemeClr val="tx2"/>
              </a:buClr>
              <a:buSzPct val="70000"/>
              <a:buFont typeface="Wingdings 2" charset="2"/>
              <a:buChar char=""/>
            </a:pPr>
            <a:r>
              <a:rPr lang="en-US" sz="1600" dirty="0" err="1">
                <a:ln>
                  <a:solidFill>
                    <a:schemeClr val="bg1">
                      <a:lumMod val="75000"/>
                      <a:lumOff val="25000"/>
                      <a:alpha val="10000"/>
                    </a:schemeClr>
                  </a:solidFill>
                </a:ln>
                <a:solidFill>
                  <a:schemeClr val="tx2"/>
                </a:solidFill>
              </a:rPr>
              <a:t>Stopwords</a:t>
            </a:r>
            <a:endParaRPr lang="en-US" sz="1600" dirty="0">
              <a:ln>
                <a:solidFill>
                  <a:schemeClr val="bg1">
                    <a:lumMod val="75000"/>
                    <a:lumOff val="25000"/>
                    <a:alpha val="10000"/>
                  </a:schemeClr>
                </a:solidFill>
              </a:ln>
              <a:solidFill>
                <a:schemeClr val="tx2"/>
              </a:solidFill>
            </a:endParaRP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Tokenization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Lemmatization</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Case Sensitivity</a:t>
            </a:r>
          </a:p>
          <a:p>
            <a:pPr marL="1257300" lvl="2" indent="-3060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rPr>
              <a:t>Phone Numbers</a:t>
            </a:r>
          </a:p>
          <a:p>
            <a:pPr marL="800100" lvl="1" indent="-306000">
              <a:spcBef>
                <a:spcPct val="20000"/>
              </a:spcBef>
              <a:spcAft>
                <a:spcPts val="600"/>
              </a:spcAft>
              <a:buClr>
                <a:schemeClr val="tx2"/>
              </a:buClr>
              <a:buSzPct val="70000"/>
              <a:buFont typeface="Wingdings 2" charset="2"/>
              <a:buChar char=""/>
            </a:pPr>
            <a:endParaRPr lang="en-US" sz="1600" dirty="0">
              <a:ln>
                <a:solidFill>
                  <a:schemeClr val="bg1">
                    <a:lumMod val="75000"/>
                    <a:lumOff val="25000"/>
                    <a:alpha val="10000"/>
                  </a:schemeClr>
                </a:solidFill>
              </a:ln>
              <a:solidFill>
                <a:schemeClr val="tx2"/>
              </a:solidFill>
            </a:endParaRP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16</a:t>
            </a:fld>
            <a:endParaRPr lang="en-US"/>
          </a:p>
        </p:txBody>
      </p:sp>
      <p:sp>
        <p:nvSpPr>
          <p:cNvPr id="51" name="TextBox 50">
            <a:extLst>
              <a:ext uri="{FF2B5EF4-FFF2-40B4-BE49-F238E27FC236}">
                <a16:creationId xmlns:a16="http://schemas.microsoft.com/office/drawing/2014/main" id="{42142557-7025-2D21-D5FF-CBCF9CAA51E5}"/>
              </a:ext>
            </a:extLst>
          </p:cNvPr>
          <p:cNvSpPr txBox="1"/>
          <p:nvPr/>
        </p:nvSpPr>
        <p:spPr>
          <a:xfrm>
            <a:off x="1495264" y="5803739"/>
            <a:ext cx="2033077" cy="369332"/>
          </a:xfrm>
          <a:prstGeom prst="rect">
            <a:avLst/>
          </a:prstGeom>
          <a:noFill/>
        </p:spPr>
        <p:txBody>
          <a:bodyPr wrap="square" rtlCol="0">
            <a:spAutoFit/>
          </a:bodyPr>
          <a:lstStyle/>
          <a:p>
            <a:pPr algn="ctr"/>
            <a:r>
              <a:rPr lang="en-US" dirty="0"/>
              <a:t>(123) 456-7890</a:t>
            </a:r>
          </a:p>
        </p:txBody>
      </p:sp>
      <p:sp>
        <p:nvSpPr>
          <p:cNvPr id="52" name="TextBox 51">
            <a:extLst>
              <a:ext uri="{FF2B5EF4-FFF2-40B4-BE49-F238E27FC236}">
                <a16:creationId xmlns:a16="http://schemas.microsoft.com/office/drawing/2014/main" id="{CC5B8DA5-7280-83A6-9BE0-927C01C4E624}"/>
              </a:ext>
            </a:extLst>
          </p:cNvPr>
          <p:cNvSpPr txBox="1"/>
          <p:nvPr/>
        </p:nvSpPr>
        <p:spPr>
          <a:xfrm>
            <a:off x="1495264" y="6116608"/>
            <a:ext cx="2033077" cy="369332"/>
          </a:xfrm>
          <a:prstGeom prst="rect">
            <a:avLst/>
          </a:prstGeom>
          <a:noFill/>
        </p:spPr>
        <p:txBody>
          <a:bodyPr wrap="square" rtlCol="0">
            <a:spAutoFit/>
          </a:bodyPr>
          <a:lstStyle/>
          <a:p>
            <a:pPr algn="ctr"/>
            <a:r>
              <a:rPr lang="en-US" dirty="0"/>
              <a:t>(895) 217-7940</a:t>
            </a:r>
          </a:p>
        </p:txBody>
      </p:sp>
      <p:sp>
        <p:nvSpPr>
          <p:cNvPr id="53" name="TextBox 52">
            <a:extLst>
              <a:ext uri="{FF2B5EF4-FFF2-40B4-BE49-F238E27FC236}">
                <a16:creationId xmlns:a16="http://schemas.microsoft.com/office/drawing/2014/main" id="{CBFC4F3B-8941-0898-EDB6-5DCF543F4BA2}"/>
              </a:ext>
            </a:extLst>
          </p:cNvPr>
          <p:cNvSpPr txBox="1"/>
          <p:nvPr/>
        </p:nvSpPr>
        <p:spPr>
          <a:xfrm>
            <a:off x="3859824" y="5802833"/>
            <a:ext cx="2033077" cy="369332"/>
          </a:xfrm>
          <a:prstGeom prst="rect">
            <a:avLst/>
          </a:prstGeom>
          <a:noFill/>
        </p:spPr>
        <p:txBody>
          <a:bodyPr wrap="square" rtlCol="0">
            <a:spAutoFit/>
          </a:bodyPr>
          <a:lstStyle/>
          <a:p>
            <a:pPr algn="ctr"/>
            <a:r>
              <a:rPr lang="en-US" dirty="0" err="1"/>
              <a:t>PhoneNumberID</a:t>
            </a:r>
            <a:endParaRPr lang="en-US" dirty="0"/>
          </a:p>
        </p:txBody>
      </p:sp>
      <p:sp>
        <p:nvSpPr>
          <p:cNvPr id="54" name="TextBox 53">
            <a:extLst>
              <a:ext uri="{FF2B5EF4-FFF2-40B4-BE49-F238E27FC236}">
                <a16:creationId xmlns:a16="http://schemas.microsoft.com/office/drawing/2014/main" id="{03AE9EC9-83FC-06EA-B829-7ECECB8C31F3}"/>
              </a:ext>
            </a:extLst>
          </p:cNvPr>
          <p:cNvSpPr txBox="1"/>
          <p:nvPr/>
        </p:nvSpPr>
        <p:spPr>
          <a:xfrm>
            <a:off x="3859823" y="6115702"/>
            <a:ext cx="2033077" cy="369332"/>
          </a:xfrm>
          <a:prstGeom prst="rect">
            <a:avLst/>
          </a:prstGeom>
          <a:noFill/>
        </p:spPr>
        <p:txBody>
          <a:bodyPr wrap="square" rtlCol="0">
            <a:spAutoFit/>
          </a:bodyPr>
          <a:lstStyle/>
          <a:p>
            <a:pPr algn="ctr"/>
            <a:r>
              <a:rPr lang="en-US" dirty="0" err="1"/>
              <a:t>PhoneNumberID</a:t>
            </a:r>
            <a:endParaRPr lang="en-US" dirty="0"/>
          </a:p>
        </p:txBody>
      </p:sp>
      <p:cxnSp>
        <p:nvCxnSpPr>
          <p:cNvPr id="55" name="Straight Arrow Connector 54">
            <a:extLst>
              <a:ext uri="{FF2B5EF4-FFF2-40B4-BE49-F238E27FC236}">
                <a16:creationId xmlns:a16="http://schemas.microsoft.com/office/drawing/2014/main" id="{169CA815-A444-649A-0144-93EAD2EBAFF9}"/>
              </a:ext>
            </a:extLst>
          </p:cNvPr>
          <p:cNvCxnSpPr>
            <a:cxnSpLocks/>
          </p:cNvCxnSpPr>
          <p:nvPr/>
        </p:nvCxnSpPr>
        <p:spPr>
          <a:xfrm>
            <a:off x="3544189" y="5987499"/>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92ED690-AC81-C58A-F977-94518A776657}"/>
              </a:ext>
            </a:extLst>
          </p:cNvPr>
          <p:cNvCxnSpPr>
            <a:cxnSpLocks/>
          </p:cNvCxnSpPr>
          <p:nvPr/>
        </p:nvCxnSpPr>
        <p:spPr>
          <a:xfrm>
            <a:off x="3541196" y="6282405"/>
            <a:ext cx="42282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99" name="Audio 98">
            <a:hlinkClick r:id="" action="ppaction://media"/>
            <a:extLst>
              <a:ext uri="{FF2B5EF4-FFF2-40B4-BE49-F238E27FC236}">
                <a16:creationId xmlns:a16="http://schemas.microsoft.com/office/drawing/2014/main" id="{CACD329A-8C0C-BDF4-82C8-5D2FE0028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8936133"/>
      </p:ext>
    </p:extLst>
  </p:cSld>
  <p:clrMapOvr>
    <a:masterClrMapping/>
  </p:clrMapOvr>
  <mc:AlternateContent xmlns:mc="http://schemas.openxmlformats.org/markup-compatibility/2006">
    <mc:Choice xmlns:p14="http://schemas.microsoft.com/office/powerpoint/2010/main" Requires="p14">
      <p:transition spd="slow" p14:dur="2000" advTm="82295"/>
    </mc:Choice>
    <mc:Fallback>
      <p:transition spd="slow" advTm="8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53BE-323D-D903-0406-45BD7FA149CE}"/>
              </a:ext>
            </a:extLst>
          </p:cNvPr>
          <p:cNvSpPr>
            <a:spLocks noGrp="1"/>
          </p:cNvSpPr>
          <p:nvPr>
            <p:ph type="title"/>
          </p:nvPr>
        </p:nvSpPr>
        <p:spPr/>
        <p:txBody>
          <a:bodyPr/>
          <a:lstStyle/>
          <a:p>
            <a:r>
              <a:rPr lang="en-US" dirty="0">
                <a:effectLst>
                  <a:outerShdw blurRad="50800" dist="38100" dir="5400000" algn="t" rotWithShape="0">
                    <a:prstClr val="black">
                      <a:alpha val="40000"/>
                    </a:prstClr>
                  </a:outerShdw>
                </a:effectLst>
              </a:rPr>
              <a:t>Methods – Data Preprocessing</a:t>
            </a:r>
          </a:p>
        </p:txBody>
      </p:sp>
      <p:sp>
        <p:nvSpPr>
          <p:cNvPr id="3" name="Slide Number Placeholder 2">
            <a:extLst>
              <a:ext uri="{FF2B5EF4-FFF2-40B4-BE49-F238E27FC236}">
                <a16:creationId xmlns:a16="http://schemas.microsoft.com/office/drawing/2014/main" id="{00FC5E46-7538-499B-E41B-E73CDAD3F69A}"/>
              </a:ext>
            </a:extLst>
          </p:cNvPr>
          <p:cNvSpPr>
            <a:spLocks noGrp="1"/>
          </p:cNvSpPr>
          <p:nvPr>
            <p:ph type="sldNum" sz="quarter" idx="12"/>
          </p:nvPr>
        </p:nvSpPr>
        <p:spPr/>
        <p:txBody>
          <a:bodyPr/>
          <a:lstStyle/>
          <a:p>
            <a:fld id="{20064C50-EA03-437B-8CE4-26DF64C76586}" type="slidenum">
              <a:rPr lang="en-US" smtClean="0"/>
              <a:t>17</a:t>
            </a:fld>
            <a:endParaRPr lang="en-US"/>
          </a:p>
        </p:txBody>
      </p:sp>
      <p:pic>
        <p:nvPicPr>
          <p:cNvPr id="5" name="Picture 4">
            <a:extLst>
              <a:ext uri="{FF2B5EF4-FFF2-40B4-BE49-F238E27FC236}">
                <a16:creationId xmlns:a16="http://schemas.microsoft.com/office/drawing/2014/main" id="{230EF288-5B94-C3C3-4DFA-C11DD4D0AB8A}"/>
              </a:ext>
            </a:extLst>
          </p:cNvPr>
          <p:cNvPicPr>
            <a:picLocks noChangeAspect="1"/>
          </p:cNvPicPr>
          <p:nvPr/>
        </p:nvPicPr>
        <p:blipFill>
          <a:blip r:embed="rId5"/>
          <a:stretch>
            <a:fillRect/>
          </a:stretch>
        </p:blipFill>
        <p:spPr>
          <a:xfrm>
            <a:off x="3410285" y="2757571"/>
            <a:ext cx="5371429" cy="1342857"/>
          </a:xfrm>
          <a:prstGeom prst="rect">
            <a:avLst/>
          </a:prstGeom>
        </p:spPr>
      </p:pic>
      <p:pic>
        <p:nvPicPr>
          <p:cNvPr id="22" name="Audio 21">
            <a:hlinkClick r:id="" action="ppaction://media"/>
            <a:extLst>
              <a:ext uri="{FF2B5EF4-FFF2-40B4-BE49-F238E27FC236}">
                <a16:creationId xmlns:a16="http://schemas.microsoft.com/office/drawing/2014/main" id="{C3BA71D5-FE8A-4557-BA2A-4362C94D56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70307569"/>
      </p:ext>
    </p:extLst>
  </p:cSld>
  <p:clrMapOvr>
    <a:masterClrMapping/>
  </p:clrMapOvr>
  <mc:AlternateContent xmlns:mc="http://schemas.openxmlformats.org/markup-compatibility/2006">
    <mc:Choice xmlns:p14="http://schemas.microsoft.com/office/powerpoint/2010/main" Requires="p14">
      <p:transition spd="slow" p14:dur="2000" advTm="33411"/>
    </mc:Choice>
    <mc:Fallback>
      <p:transition spd="slow" advTm="3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7" name="Slide Number Placeholder 6">
            <a:extLst>
              <a:ext uri="{FF2B5EF4-FFF2-40B4-BE49-F238E27FC236}">
                <a16:creationId xmlns:a16="http://schemas.microsoft.com/office/drawing/2014/main" id="{6ECD239A-C2F7-024E-9277-1C85C3C644C2}"/>
              </a:ext>
            </a:extLst>
          </p:cNvPr>
          <p:cNvSpPr>
            <a:spLocks noGrp="1"/>
          </p:cNvSpPr>
          <p:nvPr>
            <p:ph type="sldNum" sz="quarter" idx="12"/>
          </p:nvPr>
        </p:nvSpPr>
        <p:spPr/>
        <p:txBody>
          <a:bodyPr/>
          <a:lstStyle/>
          <a:p>
            <a:fld id="{20064C50-EA03-437B-8CE4-26DF64C76586}" type="slidenum">
              <a:rPr lang="en-US" smtClean="0"/>
              <a:t>18</a:t>
            </a:fld>
            <a:endParaRPr lang="en-US"/>
          </a:p>
        </p:txBody>
      </p:sp>
      <p:pic>
        <p:nvPicPr>
          <p:cNvPr id="15" name="Picture 14">
            <a:extLst>
              <a:ext uri="{FF2B5EF4-FFF2-40B4-BE49-F238E27FC236}">
                <a16:creationId xmlns:a16="http://schemas.microsoft.com/office/drawing/2014/main" id="{24A13D8B-BC9B-1911-C4E8-537BC5B27D1A}"/>
              </a:ext>
            </a:extLst>
          </p:cNvPr>
          <p:cNvPicPr>
            <a:picLocks noChangeAspect="1"/>
          </p:cNvPicPr>
          <p:nvPr/>
        </p:nvPicPr>
        <p:blipFill>
          <a:blip r:embed="rId5"/>
          <a:stretch>
            <a:fillRect/>
          </a:stretch>
        </p:blipFill>
        <p:spPr>
          <a:xfrm>
            <a:off x="9133415" y="1506569"/>
            <a:ext cx="1757368" cy="2952378"/>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87D6ACE-1647-D79B-DC23-D0B95DACC5E0}"/>
                  </a:ext>
                </a:extLst>
              </p:cNvPr>
              <p:cNvSpPr txBox="1"/>
              <p:nvPr/>
            </p:nvSpPr>
            <p:spPr>
              <a:xfrm>
                <a:off x="913795" y="1732449"/>
                <a:ext cx="4077262" cy="3179332"/>
              </a:xfrm>
              <a:prstGeom prst="rect">
                <a:avLst/>
              </a:prstGeom>
              <a:noFill/>
            </p:spPr>
            <p:txBody>
              <a:bodyPr wrap="square" rtlCol="0">
                <a:spAutoFit/>
              </a:bodyPr>
              <a:lstStyle/>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Define Variables</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Dependent Variable (</a:t>
                </a:r>
                <a14:m>
                  <m:oMath xmlns:m="http://schemas.openxmlformats.org/officeDocument/2006/math">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𝑦</m:t>
                    </m:r>
                  </m:oMath>
                </a14:m>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Independent Variable (X)</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Split Training and Testing Data</a:t>
                </a:r>
              </a:p>
              <a:p>
                <a:pPr marL="800100" lvl="2"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75/25 Split</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Vectorization!</a:t>
                </a:r>
              </a:p>
              <a:p>
                <a:endParaRPr lang="en-US" dirty="0"/>
              </a:p>
            </p:txBody>
          </p:sp>
        </mc:Choice>
        <mc:Fallback>
          <p:sp>
            <p:nvSpPr>
              <p:cNvPr id="16" name="TextBox 15">
                <a:extLst>
                  <a:ext uri="{FF2B5EF4-FFF2-40B4-BE49-F238E27FC236}">
                    <a16:creationId xmlns:a16="http://schemas.microsoft.com/office/drawing/2014/main" id="{687D6ACE-1647-D79B-DC23-D0B95DACC5E0}"/>
                  </a:ext>
                </a:extLst>
              </p:cNvPr>
              <p:cNvSpPr txBox="1">
                <a:spLocks noRot="1" noChangeAspect="1" noMove="1" noResize="1" noEditPoints="1" noAdjustHandles="1" noChangeArrowheads="1" noChangeShapeType="1" noTextEdit="1"/>
              </p:cNvSpPr>
              <p:nvPr/>
            </p:nvSpPr>
            <p:spPr>
              <a:xfrm>
                <a:off x="913795" y="1732449"/>
                <a:ext cx="4077262" cy="3179332"/>
              </a:xfrm>
              <a:prstGeom prst="rect">
                <a:avLst/>
              </a:prstGeom>
              <a:blipFill>
                <a:blip r:embed="rId6"/>
                <a:stretch>
                  <a:fillRect/>
                </a:stretch>
              </a:blipFill>
            </p:spPr>
            <p:txBody>
              <a:bodyPr/>
              <a:lstStyle/>
              <a:p>
                <a:r>
                  <a:rPr lang="en-US">
                    <a:noFill/>
                  </a:rPr>
                  <a:t> </a:t>
                </a:r>
              </a:p>
            </p:txBody>
          </p:sp>
        </mc:Fallback>
      </mc:AlternateContent>
      <p:pic>
        <p:nvPicPr>
          <p:cNvPr id="61" name="Audio 60">
            <a:hlinkClick r:id="" action="ppaction://media"/>
            <a:extLst>
              <a:ext uri="{FF2B5EF4-FFF2-40B4-BE49-F238E27FC236}">
                <a16:creationId xmlns:a16="http://schemas.microsoft.com/office/drawing/2014/main" id="{87F35F59-61CC-A4BD-716E-E22AB4C4BBD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4" name="TextBox 23">
            <a:extLst>
              <a:ext uri="{FF2B5EF4-FFF2-40B4-BE49-F238E27FC236}">
                <a16:creationId xmlns:a16="http://schemas.microsoft.com/office/drawing/2014/main" id="{B7766B75-B6AE-2191-D18D-1076C23E5749}"/>
              </a:ext>
            </a:extLst>
          </p:cNvPr>
          <p:cNvSpPr txBox="1"/>
          <p:nvPr/>
        </p:nvSpPr>
        <p:spPr>
          <a:xfrm>
            <a:off x="5078717" y="5837829"/>
            <a:ext cx="2205540" cy="307777"/>
          </a:xfrm>
          <a:prstGeom prst="rect">
            <a:avLst/>
          </a:prstGeom>
          <a:noFill/>
        </p:spPr>
        <p:txBody>
          <a:bodyPr wrap="square" rtlCol="0">
            <a:spAutoFit/>
          </a:bodyPr>
          <a:lstStyle/>
          <a:p>
            <a:r>
              <a:rPr lang="en-US" sz="1400" dirty="0"/>
              <a:t>The quick brown fox</a:t>
            </a:r>
          </a:p>
        </p:txBody>
      </p:sp>
      <p:sp>
        <p:nvSpPr>
          <p:cNvPr id="25" name="TextBox 24">
            <a:extLst>
              <a:ext uri="{FF2B5EF4-FFF2-40B4-BE49-F238E27FC236}">
                <a16:creationId xmlns:a16="http://schemas.microsoft.com/office/drawing/2014/main" id="{926FF01E-A927-A50D-DA56-753D30CBE344}"/>
              </a:ext>
            </a:extLst>
          </p:cNvPr>
          <p:cNvSpPr txBox="1"/>
          <p:nvPr/>
        </p:nvSpPr>
        <p:spPr>
          <a:xfrm>
            <a:off x="5381629" y="6152878"/>
            <a:ext cx="1166774" cy="307777"/>
          </a:xfrm>
          <a:prstGeom prst="rect">
            <a:avLst/>
          </a:prstGeom>
          <a:noFill/>
        </p:spPr>
        <p:txBody>
          <a:bodyPr wrap="square" rtlCol="0">
            <a:spAutoFit/>
          </a:bodyPr>
          <a:lstStyle/>
          <a:p>
            <a:r>
              <a:rPr lang="en-US" sz="1400" dirty="0"/>
              <a:t>The lazy dog</a:t>
            </a:r>
          </a:p>
        </p:txBody>
      </p:sp>
      <p:sp>
        <p:nvSpPr>
          <p:cNvPr id="26" name="TextBox 25">
            <a:extLst>
              <a:ext uri="{FF2B5EF4-FFF2-40B4-BE49-F238E27FC236}">
                <a16:creationId xmlns:a16="http://schemas.microsoft.com/office/drawing/2014/main" id="{7B00F17B-3B57-C8FB-BBD9-9B49C76CC442}"/>
              </a:ext>
            </a:extLst>
          </p:cNvPr>
          <p:cNvSpPr txBox="1"/>
          <p:nvPr/>
        </p:nvSpPr>
        <p:spPr>
          <a:xfrm>
            <a:off x="5078717" y="6467927"/>
            <a:ext cx="1870319" cy="307777"/>
          </a:xfrm>
          <a:prstGeom prst="rect">
            <a:avLst/>
          </a:prstGeom>
          <a:noFill/>
        </p:spPr>
        <p:txBody>
          <a:bodyPr wrap="square" rtlCol="0">
            <a:spAutoFit/>
          </a:bodyPr>
          <a:lstStyle/>
          <a:p>
            <a:r>
              <a:rPr lang="en-US" sz="1400" dirty="0"/>
              <a:t>Jumped over the fence</a:t>
            </a:r>
          </a:p>
        </p:txBody>
      </p:sp>
      <p:graphicFrame>
        <p:nvGraphicFramePr>
          <p:cNvPr id="30" name="Table 12">
            <a:extLst>
              <a:ext uri="{FF2B5EF4-FFF2-40B4-BE49-F238E27FC236}">
                <a16:creationId xmlns:a16="http://schemas.microsoft.com/office/drawing/2014/main" id="{9CCE3B9A-98D5-7DB2-1328-7C4E022E70EA}"/>
              </a:ext>
            </a:extLst>
          </p:cNvPr>
          <p:cNvGraphicFramePr>
            <a:graphicFrameLocks noGrp="1"/>
          </p:cNvGraphicFramePr>
          <p:nvPr>
            <p:extLst>
              <p:ext uri="{D42A27DB-BD31-4B8C-83A1-F6EECF244321}">
                <p14:modId xmlns:p14="http://schemas.microsoft.com/office/powerpoint/2010/main" val="1543123744"/>
              </p:ext>
            </p:extLst>
          </p:nvPr>
        </p:nvGraphicFramePr>
        <p:xfrm>
          <a:off x="3125186" y="4217677"/>
          <a:ext cx="5941627" cy="1500034"/>
        </p:xfrm>
        <a:graphic>
          <a:graphicData uri="http://schemas.openxmlformats.org/drawingml/2006/table">
            <a:tbl>
              <a:tblPr firstRow="1" firstCol="1">
                <a:tableStyleId>{08FB837D-C827-4EFA-A057-4D05807E0F7C}</a:tableStyleId>
              </a:tblPr>
              <a:tblGrid>
                <a:gridCol w="385585">
                  <a:extLst>
                    <a:ext uri="{9D8B030D-6E8A-4147-A177-3AD203B41FA5}">
                      <a16:colId xmlns:a16="http://schemas.microsoft.com/office/drawing/2014/main" val="2861850285"/>
                    </a:ext>
                  </a:extLst>
                </a:gridCol>
                <a:gridCol w="617338">
                  <a:extLst>
                    <a:ext uri="{9D8B030D-6E8A-4147-A177-3AD203B41FA5}">
                      <a16:colId xmlns:a16="http://schemas.microsoft.com/office/drawing/2014/main" val="522435161"/>
                    </a:ext>
                  </a:extLst>
                </a:gridCol>
                <a:gridCol w="617338">
                  <a:extLst>
                    <a:ext uri="{9D8B030D-6E8A-4147-A177-3AD203B41FA5}">
                      <a16:colId xmlns:a16="http://schemas.microsoft.com/office/drawing/2014/main" val="2684552313"/>
                    </a:ext>
                  </a:extLst>
                </a:gridCol>
                <a:gridCol w="617338">
                  <a:extLst>
                    <a:ext uri="{9D8B030D-6E8A-4147-A177-3AD203B41FA5}">
                      <a16:colId xmlns:a16="http://schemas.microsoft.com/office/drawing/2014/main" val="374905772"/>
                    </a:ext>
                  </a:extLst>
                </a:gridCol>
                <a:gridCol w="617338">
                  <a:extLst>
                    <a:ext uri="{9D8B030D-6E8A-4147-A177-3AD203B41FA5}">
                      <a16:colId xmlns:a16="http://schemas.microsoft.com/office/drawing/2014/main" val="3505221329"/>
                    </a:ext>
                  </a:extLst>
                </a:gridCol>
                <a:gridCol w="617338">
                  <a:extLst>
                    <a:ext uri="{9D8B030D-6E8A-4147-A177-3AD203B41FA5}">
                      <a16:colId xmlns:a16="http://schemas.microsoft.com/office/drawing/2014/main" val="2687117933"/>
                    </a:ext>
                  </a:extLst>
                </a:gridCol>
                <a:gridCol w="617338">
                  <a:extLst>
                    <a:ext uri="{9D8B030D-6E8A-4147-A177-3AD203B41FA5}">
                      <a16:colId xmlns:a16="http://schemas.microsoft.com/office/drawing/2014/main" val="3699872234"/>
                    </a:ext>
                  </a:extLst>
                </a:gridCol>
                <a:gridCol w="617338">
                  <a:extLst>
                    <a:ext uri="{9D8B030D-6E8A-4147-A177-3AD203B41FA5}">
                      <a16:colId xmlns:a16="http://schemas.microsoft.com/office/drawing/2014/main" val="4213597458"/>
                    </a:ext>
                  </a:extLst>
                </a:gridCol>
                <a:gridCol w="617338">
                  <a:extLst>
                    <a:ext uri="{9D8B030D-6E8A-4147-A177-3AD203B41FA5}">
                      <a16:colId xmlns:a16="http://schemas.microsoft.com/office/drawing/2014/main" val="3118205630"/>
                    </a:ext>
                  </a:extLst>
                </a:gridCol>
                <a:gridCol w="617338">
                  <a:extLst>
                    <a:ext uri="{9D8B030D-6E8A-4147-A177-3AD203B41FA5}">
                      <a16:colId xmlns:a16="http://schemas.microsoft.com/office/drawing/2014/main" val="2607130687"/>
                    </a:ext>
                  </a:extLst>
                </a:gridCol>
              </a:tblGrid>
              <a:tr h="402754">
                <a:tc>
                  <a:txBody>
                    <a:bodyPr/>
                    <a:lstStyle/>
                    <a:p>
                      <a:endParaRPr lang="en-US" sz="1600" dirty="0">
                        <a:solidFill>
                          <a:schemeClr val="tx1"/>
                        </a:solidFill>
                      </a:endParaRP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the</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quick</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brown</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fox</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lazy</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dog</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jumped</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over</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sz="1050" dirty="0">
                          <a:solidFill>
                            <a:schemeClr val="bg1"/>
                          </a:solidFill>
                        </a:rPr>
                        <a:t>fence</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779277400"/>
                  </a:ext>
                </a:extLst>
              </a:tr>
              <a:tr h="358004">
                <a:tc>
                  <a:txBody>
                    <a:bodyPr/>
                    <a:lstStyle/>
                    <a:p>
                      <a:pPr algn="ctr"/>
                      <a:r>
                        <a:rPr lang="en-US" dirty="0">
                          <a:solidFill>
                            <a:schemeClr val="bg1"/>
                          </a:solidFill>
                        </a:rPr>
                        <a:t>1</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1135339302"/>
                  </a:ext>
                </a:extLst>
              </a:tr>
              <a:tr h="358004">
                <a:tc>
                  <a:txBody>
                    <a:bodyPr/>
                    <a:lstStyle/>
                    <a:p>
                      <a:pPr algn="ctr"/>
                      <a:r>
                        <a:rPr lang="en-US" dirty="0">
                          <a:solidFill>
                            <a:schemeClr val="bg1"/>
                          </a:solidFill>
                        </a:rPr>
                        <a:t>2</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8818029"/>
                  </a:ext>
                </a:extLst>
              </a:tr>
              <a:tr h="358004">
                <a:tc>
                  <a:txBody>
                    <a:bodyPr/>
                    <a:lstStyle/>
                    <a:p>
                      <a:pPr algn="ctr"/>
                      <a:r>
                        <a:rPr lang="en-US" dirty="0">
                          <a:solidFill>
                            <a:schemeClr val="bg1"/>
                          </a:solidFill>
                        </a:rPr>
                        <a:t>3</a:t>
                      </a:r>
                    </a:p>
                  </a:txBody>
                  <a:tcPr>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0</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tcPr>
                </a:tc>
                <a:tc>
                  <a:txBody>
                    <a:bodyPr/>
                    <a:lstStyle/>
                    <a:p>
                      <a:pPr algn="ctr"/>
                      <a:r>
                        <a:rPr lang="en-US" dirty="0">
                          <a:solidFill>
                            <a:schemeClr val="bg1"/>
                          </a:solidFill>
                        </a:rPr>
                        <a:t>1</a:t>
                      </a:r>
                    </a:p>
                  </a:txBody>
                  <a:tcPr anchor="ctr">
                    <a:lnL w="12700" cap="flat" cmpd="sng" algn="ctr">
                      <a:solidFill>
                        <a:schemeClr val="accent6">
                          <a:lumMod val="75000"/>
                        </a:schemeClr>
                      </a:solidFill>
                      <a:prstDash val="solid"/>
                      <a:round/>
                      <a:headEnd type="none" w="med" len="med"/>
                      <a:tailEnd type="none" w="med" len="med"/>
                    </a:lnL>
                  </a:tcPr>
                </a:tc>
                <a:extLst>
                  <a:ext uri="{0D108BD9-81ED-4DB2-BD59-A6C34878D82A}">
                    <a16:rowId xmlns:a16="http://schemas.microsoft.com/office/drawing/2014/main" val="3100963095"/>
                  </a:ext>
                </a:extLst>
              </a:tr>
            </a:tbl>
          </a:graphicData>
        </a:graphic>
      </p:graphicFrame>
    </p:spTree>
    <p:extLst>
      <p:ext uri="{BB962C8B-B14F-4D97-AF65-F5344CB8AC3E}">
        <p14:creationId xmlns:p14="http://schemas.microsoft.com/office/powerpoint/2010/main" val="118445233"/>
      </p:ext>
    </p:extLst>
  </p:cSld>
  <p:clrMapOvr>
    <a:masterClrMapping/>
  </p:clrMapOvr>
  <mc:AlternateContent xmlns:mc="http://schemas.openxmlformats.org/markup-compatibility/2006">
    <mc:Choice xmlns:p14="http://schemas.microsoft.com/office/powerpoint/2010/main" Requires="p14">
      <p:transition spd="slow" p14:dur="2000" advTm="71101"/>
    </mc:Choice>
    <mc:Fallback>
      <p:transition spd="slow" advTm="71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Methods – Pre-Training Setup</a:t>
            </a:r>
          </a:p>
        </p:txBody>
      </p:sp>
      <p:sp>
        <p:nvSpPr>
          <p:cNvPr id="5" name="Slide Number Placeholder 4">
            <a:extLst>
              <a:ext uri="{FF2B5EF4-FFF2-40B4-BE49-F238E27FC236}">
                <a16:creationId xmlns:a16="http://schemas.microsoft.com/office/drawing/2014/main" id="{086AE6A9-F9E9-5D34-A1D5-59886573D523}"/>
              </a:ext>
            </a:extLst>
          </p:cNvPr>
          <p:cNvSpPr>
            <a:spLocks noGrp="1"/>
          </p:cNvSpPr>
          <p:nvPr>
            <p:ph type="sldNum" sz="quarter" idx="12"/>
          </p:nvPr>
        </p:nvSpPr>
        <p:spPr/>
        <p:txBody>
          <a:bodyPr/>
          <a:lstStyle/>
          <a:p>
            <a:fld id="{20064C50-EA03-437B-8CE4-26DF64C76586}" type="slidenum">
              <a:rPr lang="en-US" smtClean="0"/>
              <a:t>19</a:t>
            </a:fld>
            <a:endParaRPr lang="en-US"/>
          </a:p>
        </p:txBody>
      </p:sp>
      <p:pic>
        <p:nvPicPr>
          <p:cNvPr id="24" name="Picture 23">
            <a:extLst>
              <a:ext uri="{FF2B5EF4-FFF2-40B4-BE49-F238E27FC236}">
                <a16:creationId xmlns:a16="http://schemas.microsoft.com/office/drawing/2014/main" id="{7BFD0039-7AE0-E380-9F1C-3978F04C31B0}"/>
              </a:ext>
            </a:extLst>
          </p:cNvPr>
          <p:cNvPicPr>
            <a:picLocks noChangeAspect="1"/>
          </p:cNvPicPr>
          <p:nvPr/>
        </p:nvPicPr>
        <p:blipFill>
          <a:blip r:embed="rId5"/>
          <a:stretch>
            <a:fillRect/>
          </a:stretch>
        </p:blipFill>
        <p:spPr>
          <a:xfrm>
            <a:off x="2695817" y="3324065"/>
            <a:ext cx="6789718" cy="2924335"/>
          </a:xfrm>
          <a:prstGeom prst="rect">
            <a:avLst/>
          </a:prstGeom>
        </p:spPr>
      </p:pic>
      <p:sp>
        <p:nvSpPr>
          <p:cNvPr id="25" name="TextBox 24">
            <a:extLst>
              <a:ext uri="{FF2B5EF4-FFF2-40B4-BE49-F238E27FC236}">
                <a16:creationId xmlns:a16="http://schemas.microsoft.com/office/drawing/2014/main" id="{D74F7FF6-6BE9-BC16-5C9E-448C384D88E9}"/>
              </a:ext>
            </a:extLst>
          </p:cNvPr>
          <p:cNvSpPr txBox="1"/>
          <p:nvPr/>
        </p:nvSpPr>
        <p:spPr>
          <a:xfrm>
            <a:off x="913795" y="1580050"/>
            <a:ext cx="4150303" cy="116339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Vectorize the Dataset</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Bag of Words (BOW) Approach</a:t>
            </a:r>
          </a:p>
          <a:p>
            <a:endParaRPr lang="en-US" dirty="0"/>
          </a:p>
        </p:txBody>
      </p:sp>
      <p:pic>
        <p:nvPicPr>
          <p:cNvPr id="45" name="Audio 44">
            <a:hlinkClick r:id="" action="ppaction://media"/>
            <a:extLst>
              <a:ext uri="{FF2B5EF4-FFF2-40B4-BE49-F238E27FC236}">
                <a16:creationId xmlns:a16="http://schemas.microsoft.com/office/drawing/2014/main" id="{C0352C3E-0E5E-1797-B138-E02E569ABC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7075937"/>
      </p:ext>
    </p:extLst>
  </p:cSld>
  <p:clrMapOvr>
    <a:masterClrMapping/>
  </p:clrMapOvr>
  <mc:AlternateContent xmlns:mc="http://schemas.openxmlformats.org/markup-compatibility/2006">
    <mc:Choice xmlns:p14="http://schemas.microsoft.com/office/powerpoint/2010/main" Requires="p14">
      <p:transition spd="slow" p14:dur="2000" advTm="19283"/>
    </mc:Choice>
    <mc:Fallback>
      <p:transition spd="slow" advTm="19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(Presented by Robert Chavez)</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a:p>
            <a:r>
              <a:rPr lang="en-US" dirty="0"/>
              <a:t>Dataset Introduction</a:t>
            </a:r>
          </a:p>
          <a:p>
            <a:r>
              <a:rPr lang="en-US" dirty="0"/>
              <a:t>Dataset Analysis</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(Presented by Kiera Conway)</a:t>
            </a:r>
          </a:p>
          <a:p>
            <a:r>
              <a:rPr lang="en-US" dirty="0"/>
              <a:t>Data Preprocessing</a:t>
            </a:r>
          </a:p>
          <a:p>
            <a:r>
              <a:rPr lang="en-US" dirty="0"/>
              <a:t>Pre-Training Setup</a:t>
            </a:r>
          </a:p>
          <a:p>
            <a:r>
              <a:rPr lang="en-US" dirty="0"/>
              <a:t>Model – Naïve Bayes</a:t>
            </a:r>
          </a:p>
          <a:p>
            <a:r>
              <a:rPr lang="en-US" dirty="0"/>
              <a:t>Model – Decision Trees</a:t>
            </a:r>
          </a:p>
          <a:p>
            <a:r>
              <a:rPr lang="en-US" dirty="0"/>
              <a:t>Model – K-Nearest Neighbors</a:t>
            </a:r>
          </a:p>
          <a:p>
            <a:r>
              <a:rPr lang="en-US" dirty="0"/>
              <a:t>Model Review</a:t>
            </a:r>
          </a:p>
          <a:p>
            <a:r>
              <a:rPr lang="en-US" dirty="0"/>
              <a:t>Compare Model Metrics</a:t>
            </a:r>
          </a:p>
          <a:p>
            <a:r>
              <a:rPr lang="en-US" dirty="0"/>
              <a:t>Conclusion</a:t>
            </a:r>
          </a:p>
          <a:p>
            <a:endParaRPr lang="en-US" dirty="0"/>
          </a:p>
        </p:txBody>
      </p:sp>
    </p:spTree>
    <p:extLst>
      <p:ext uri="{BB962C8B-B14F-4D97-AF65-F5344CB8AC3E}">
        <p14:creationId xmlns:p14="http://schemas.microsoft.com/office/powerpoint/2010/main" val="290656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Naïve Bayes</a:t>
            </a:r>
          </a:p>
        </p:txBody>
      </p:sp>
      <p:sp>
        <p:nvSpPr>
          <p:cNvPr id="5" name="Slide Number Placeholder 4">
            <a:extLst>
              <a:ext uri="{FF2B5EF4-FFF2-40B4-BE49-F238E27FC236}">
                <a16:creationId xmlns:a16="http://schemas.microsoft.com/office/drawing/2014/main" id="{0625F71E-C33C-1774-B49D-8E737C904FAD}"/>
              </a:ext>
            </a:extLst>
          </p:cNvPr>
          <p:cNvSpPr>
            <a:spLocks noGrp="1"/>
          </p:cNvSpPr>
          <p:nvPr>
            <p:ph type="sldNum" sz="quarter" idx="12"/>
          </p:nvPr>
        </p:nvSpPr>
        <p:spPr/>
        <p:txBody>
          <a:bodyPr/>
          <a:lstStyle/>
          <a:p>
            <a:fld id="{20064C50-EA03-437B-8CE4-26DF64C76586}" type="slidenum">
              <a:rPr lang="en-US" smtClean="0"/>
              <a:t>20</a:t>
            </a:fld>
            <a:endParaRPr lang="en-US"/>
          </a:p>
        </p:txBody>
      </p:sp>
      <p:sp>
        <p:nvSpPr>
          <p:cNvPr id="6" name="TextBox 5">
            <a:extLst>
              <a:ext uri="{FF2B5EF4-FFF2-40B4-BE49-F238E27FC236}">
                <a16:creationId xmlns:a16="http://schemas.microsoft.com/office/drawing/2014/main" id="{6D075C46-F7C1-B184-C6E3-6D9CD1258623}"/>
              </a:ext>
            </a:extLst>
          </p:cNvPr>
          <p:cNvSpPr txBox="1"/>
          <p:nvPr/>
        </p:nvSpPr>
        <p:spPr>
          <a:xfrm>
            <a:off x="600075" y="1676400"/>
            <a:ext cx="3604128" cy="809452"/>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Probabilistic and Naïve </a:t>
            </a:r>
          </a:p>
          <a:p>
            <a:pPr marL="800100" lvl="1" indent="-306000">
              <a:spcBef>
                <a:spcPct val="20000"/>
              </a:spcBef>
              <a:spcAft>
                <a:spcPts val="600"/>
              </a:spcAft>
              <a:buClr>
                <a:schemeClr val="tx2"/>
              </a:buClr>
              <a:buSzPct val="70000"/>
              <a:buFont typeface="Wingdings 2" charset="2"/>
              <a:buChar char=""/>
            </a:pP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MultinomialNB</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pic>
        <p:nvPicPr>
          <p:cNvPr id="12" name="Picture 11">
            <a:extLst>
              <a:ext uri="{FF2B5EF4-FFF2-40B4-BE49-F238E27FC236}">
                <a16:creationId xmlns:a16="http://schemas.microsoft.com/office/drawing/2014/main" id="{4E50641A-3D70-4605-C909-898933CB390E}"/>
              </a:ext>
            </a:extLst>
          </p:cNvPr>
          <p:cNvPicPr>
            <a:picLocks noChangeAspect="1"/>
          </p:cNvPicPr>
          <p:nvPr/>
        </p:nvPicPr>
        <p:blipFill>
          <a:blip r:embed="rId5"/>
          <a:stretch>
            <a:fillRect/>
          </a:stretch>
        </p:blipFill>
        <p:spPr>
          <a:xfrm>
            <a:off x="6005069" y="1676400"/>
            <a:ext cx="4885714" cy="4552381"/>
          </a:xfrm>
          <a:prstGeom prst="rect">
            <a:avLst/>
          </a:prstGeom>
        </p:spPr>
      </p:pic>
      <p:pic>
        <p:nvPicPr>
          <p:cNvPr id="35" name="Audio 34">
            <a:hlinkClick r:id="" action="ppaction://media"/>
            <a:extLst>
              <a:ext uri="{FF2B5EF4-FFF2-40B4-BE49-F238E27FC236}">
                <a16:creationId xmlns:a16="http://schemas.microsoft.com/office/drawing/2014/main" id="{E20EEB63-FD90-47A3-2D09-DB621B2052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9306806"/>
      </p:ext>
    </p:extLst>
  </p:cSld>
  <p:clrMapOvr>
    <a:masterClrMapping/>
  </p:clrMapOvr>
  <mc:AlternateContent xmlns:mc="http://schemas.openxmlformats.org/markup-compatibility/2006">
    <mc:Choice xmlns:p14="http://schemas.microsoft.com/office/powerpoint/2010/main" Requires="p14">
      <p:transition spd="slow" p14:dur="2000" advTm="60352"/>
    </mc:Choice>
    <mc:Fallback>
      <p:transition spd="slow" advTm="6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Decision Trees</a:t>
            </a:r>
          </a:p>
        </p:txBody>
      </p:sp>
      <p:sp>
        <p:nvSpPr>
          <p:cNvPr id="5" name="Slide Number Placeholder 4">
            <a:extLst>
              <a:ext uri="{FF2B5EF4-FFF2-40B4-BE49-F238E27FC236}">
                <a16:creationId xmlns:a16="http://schemas.microsoft.com/office/drawing/2014/main" id="{928B298A-366C-7F8A-7239-00260FBB187F}"/>
              </a:ext>
            </a:extLst>
          </p:cNvPr>
          <p:cNvSpPr>
            <a:spLocks noGrp="1"/>
          </p:cNvSpPr>
          <p:nvPr>
            <p:ph type="sldNum" sz="quarter" idx="12"/>
          </p:nvPr>
        </p:nvSpPr>
        <p:spPr/>
        <p:txBody>
          <a:bodyPr/>
          <a:lstStyle/>
          <a:p>
            <a:fld id="{20064C50-EA03-437B-8CE4-26DF64C76586}" type="slidenum">
              <a:rPr lang="en-US" smtClean="0"/>
              <a:t>21</a:t>
            </a:fld>
            <a:endParaRPr lang="en-US"/>
          </a:p>
        </p:txBody>
      </p:sp>
      <p:sp>
        <p:nvSpPr>
          <p:cNvPr id="6" name="TextBox 5">
            <a:extLst>
              <a:ext uri="{FF2B5EF4-FFF2-40B4-BE49-F238E27FC236}">
                <a16:creationId xmlns:a16="http://schemas.microsoft.com/office/drawing/2014/main" id="{200653E2-47D3-AA65-7465-0608CF4AC371}"/>
              </a:ext>
            </a:extLst>
          </p:cNvPr>
          <p:cNvSpPr txBox="1"/>
          <p:nvPr/>
        </p:nvSpPr>
        <p:spPr>
          <a:xfrm>
            <a:off x="600075" y="1676400"/>
            <a:ext cx="4339650" cy="3970318"/>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Hierarchical / Fixed Rules</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DecisionTreeClassifier()</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Gini Impurity Model (Default)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Entropy Model</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Pre-pruning Model</a:t>
            </a:r>
          </a:p>
          <a:p>
            <a:pPr marL="342900" indent="-306000">
              <a:spcBef>
                <a:spcPct val="20000"/>
              </a:spcBef>
              <a:spcAft>
                <a:spcPts val="600"/>
              </a:spcAft>
              <a:buClr>
                <a:schemeClr val="tx2"/>
              </a:buClr>
              <a:buSzPct val="70000"/>
              <a:buFont typeface="Wingdings 2" charset="2"/>
              <a:buChar char=""/>
            </a:pP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RandomForestClassifier</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marL="800100" lvl="1"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Random Forest Model</a:t>
            </a:r>
          </a:p>
          <a:p>
            <a:pPr marL="800100" lvl="1"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BD844173-3BA2-30A4-6D68-61DA40ED9927}"/>
              </a:ext>
            </a:extLst>
          </p:cNvPr>
          <p:cNvPicPr>
            <a:picLocks noChangeAspect="1"/>
          </p:cNvPicPr>
          <p:nvPr/>
        </p:nvPicPr>
        <p:blipFill rotWithShape="1">
          <a:blip r:embed="rId5"/>
          <a:srcRect t="597"/>
          <a:stretch/>
        </p:blipFill>
        <p:spPr>
          <a:xfrm>
            <a:off x="8172395" y="1386986"/>
            <a:ext cx="2848030" cy="2632354"/>
          </a:xfrm>
          <a:prstGeom prst="rect">
            <a:avLst/>
          </a:prstGeom>
        </p:spPr>
      </p:pic>
      <p:pic>
        <p:nvPicPr>
          <p:cNvPr id="9" name="Picture 8">
            <a:extLst>
              <a:ext uri="{FF2B5EF4-FFF2-40B4-BE49-F238E27FC236}">
                <a16:creationId xmlns:a16="http://schemas.microsoft.com/office/drawing/2014/main" id="{0E920D38-BDE5-E410-D80D-8785ECBD39AF}"/>
              </a:ext>
            </a:extLst>
          </p:cNvPr>
          <p:cNvPicPr>
            <a:picLocks noChangeAspect="1"/>
          </p:cNvPicPr>
          <p:nvPr/>
        </p:nvPicPr>
        <p:blipFill rotWithShape="1">
          <a:blip r:embed="rId6"/>
          <a:srcRect b="-285"/>
          <a:stretch/>
        </p:blipFill>
        <p:spPr>
          <a:xfrm>
            <a:off x="5132045" y="4090525"/>
            <a:ext cx="2848030" cy="2646208"/>
          </a:xfrm>
          <a:prstGeom prst="rect">
            <a:avLst/>
          </a:prstGeom>
        </p:spPr>
      </p:pic>
      <p:pic>
        <p:nvPicPr>
          <p:cNvPr id="11" name="Picture 10">
            <a:extLst>
              <a:ext uri="{FF2B5EF4-FFF2-40B4-BE49-F238E27FC236}">
                <a16:creationId xmlns:a16="http://schemas.microsoft.com/office/drawing/2014/main" id="{B56ED973-424E-2C27-5246-AABD3F09BFA2}"/>
              </a:ext>
            </a:extLst>
          </p:cNvPr>
          <p:cNvPicPr>
            <a:picLocks noChangeAspect="1"/>
          </p:cNvPicPr>
          <p:nvPr/>
        </p:nvPicPr>
        <p:blipFill rotWithShape="1">
          <a:blip r:embed="rId7"/>
          <a:srcRect/>
          <a:stretch/>
        </p:blipFill>
        <p:spPr>
          <a:xfrm>
            <a:off x="5132045" y="1386986"/>
            <a:ext cx="2848030" cy="2632354"/>
          </a:xfrm>
          <a:prstGeom prst="rect">
            <a:avLst/>
          </a:prstGeom>
        </p:spPr>
      </p:pic>
      <p:pic>
        <p:nvPicPr>
          <p:cNvPr id="13" name="Picture 12">
            <a:extLst>
              <a:ext uri="{FF2B5EF4-FFF2-40B4-BE49-F238E27FC236}">
                <a16:creationId xmlns:a16="http://schemas.microsoft.com/office/drawing/2014/main" id="{1C9A6657-25D1-E461-0DD1-8458E1A723BB}"/>
              </a:ext>
            </a:extLst>
          </p:cNvPr>
          <p:cNvPicPr>
            <a:picLocks noChangeAspect="1"/>
          </p:cNvPicPr>
          <p:nvPr/>
        </p:nvPicPr>
        <p:blipFill rotWithShape="1">
          <a:blip r:embed="rId8"/>
          <a:srcRect t="283"/>
          <a:stretch/>
        </p:blipFill>
        <p:spPr>
          <a:xfrm>
            <a:off x="8172395" y="4090525"/>
            <a:ext cx="2848030" cy="2646208"/>
          </a:xfrm>
          <a:prstGeom prst="rect">
            <a:avLst/>
          </a:prstGeom>
        </p:spPr>
      </p:pic>
      <p:pic>
        <p:nvPicPr>
          <p:cNvPr id="25" name="Audio 24">
            <a:hlinkClick r:id="" action="ppaction://media"/>
            <a:extLst>
              <a:ext uri="{FF2B5EF4-FFF2-40B4-BE49-F238E27FC236}">
                <a16:creationId xmlns:a16="http://schemas.microsoft.com/office/drawing/2014/main" id="{1FB5A8A8-1C21-085A-B31A-36F7664898E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16724638"/>
      </p:ext>
    </p:extLst>
  </p:cSld>
  <p:clrMapOvr>
    <a:masterClrMapping/>
  </p:clrMapOvr>
  <mc:AlternateContent xmlns:mc="http://schemas.openxmlformats.org/markup-compatibility/2006">
    <mc:Choice xmlns:p14="http://schemas.microsoft.com/office/powerpoint/2010/main" Requires="p14">
      <p:transition spd="slow" p14:dur="2000" advTm="61092"/>
    </mc:Choice>
    <mc:Fallback>
      <p:transition spd="slow" advTm="61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4FDE-9824-A6F8-6A2B-5941B1B8B05D}"/>
              </a:ext>
            </a:extLst>
          </p:cNvPr>
          <p:cNvSpPr>
            <a:spLocks noGrp="1"/>
          </p:cNvSpPr>
          <p:nvPr>
            <p:ph type="title"/>
          </p:nvPr>
        </p:nvSpPr>
        <p:spPr/>
        <p:txBody>
          <a:bodyPr/>
          <a:lstStyle/>
          <a:p>
            <a:r>
              <a:rPr lang="en-US" dirty="0"/>
              <a:t>Model – K-Nearest Neighbors</a:t>
            </a:r>
          </a:p>
        </p:txBody>
      </p:sp>
      <p:sp>
        <p:nvSpPr>
          <p:cNvPr id="5" name="Slide Number Placeholder 4">
            <a:extLst>
              <a:ext uri="{FF2B5EF4-FFF2-40B4-BE49-F238E27FC236}">
                <a16:creationId xmlns:a16="http://schemas.microsoft.com/office/drawing/2014/main" id="{31844AAF-3B74-A92B-D95B-5D3243A0F404}"/>
              </a:ext>
            </a:extLst>
          </p:cNvPr>
          <p:cNvSpPr>
            <a:spLocks noGrp="1"/>
          </p:cNvSpPr>
          <p:nvPr>
            <p:ph type="sldNum" sz="quarter" idx="12"/>
          </p:nvPr>
        </p:nvSpPr>
        <p:spPr/>
        <p:txBody>
          <a:bodyPr/>
          <a:lstStyle/>
          <a:p>
            <a:fld id="{20064C50-EA03-437B-8CE4-26DF64C76586}" type="slidenum">
              <a:rPr lang="en-US" smtClean="0"/>
              <a:t>22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299410-1006-2D5E-65C9-D08924574497}"/>
                  </a:ext>
                </a:extLst>
              </p:cNvPr>
              <p:cNvSpPr txBox="1"/>
              <p:nvPr/>
            </p:nvSpPr>
            <p:spPr>
              <a:xfrm>
                <a:off x="913795" y="1948873"/>
                <a:ext cx="3499035" cy="3594125"/>
              </a:xfrm>
              <a:prstGeom prst="rect">
                <a:avLst/>
              </a:prstGeom>
              <a:noFill/>
            </p:spPr>
            <p:txBody>
              <a:bodyPr wrap="none" rtlCol="0">
                <a:spAutoFit/>
              </a:bodyPr>
              <a:lstStyle/>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Proximity Classifier</a:t>
                </a:r>
              </a:p>
              <a:p>
                <a:pPr marL="342900" indent="-306000">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Square Root Method</a:t>
                </a:r>
              </a:p>
              <a:p>
                <a:pPr marL="800100" lvl="1" indent="-306000">
                  <a:spcBef>
                    <a:spcPct val="20000"/>
                  </a:spcBef>
                  <a:spcAft>
                    <a:spcPts val="600"/>
                  </a:spcAft>
                  <a:buClr>
                    <a:schemeClr val="tx2"/>
                  </a:buClr>
                  <a:buSzPct val="70000"/>
                  <a:buFont typeface="Wingdings 2" charset="2"/>
                  <a:buChar char=""/>
                </a:pPr>
                <a14:m>
                  <m:oMath xmlns:m="http://schemas.openxmlformats.org/officeDocument/2006/math">
                    <m:rad>
                      <m:radPr>
                        <m:degHide m:val="on"/>
                        <m:ctrlPr>
                          <a:rPr lang="en-US"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radPr>
                      <m:deg/>
                      <m:e>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Numbet</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of</m:t>
                        </m:r>
                        <m: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 </m:t>
                        </m:r>
                        <m:r>
                          <m:rPr>
                            <m:sty m:val="p"/>
                          </m:rP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Samples</m:t>
                        </m:r>
                      </m:e>
                    </m:rad>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Bias?</a:t>
                </a: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Grid Search</a:t>
                </a:r>
              </a:p>
              <a:p>
                <a:pPr marL="800100" lvl="1"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sklearn's </a:t>
                </a:r>
                <a14:m>
                  <m:oMath xmlns:m="http://schemas.openxmlformats.org/officeDocument/2006/math">
                    <m:r>
                      <m:rPr>
                        <m:sty m:val="p"/>
                      </m:rPr>
                      <a:rPr lang="en-US"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GridSearchC</m:t>
                    </m:r>
                    <m:r>
                      <m:rPr>
                        <m:sty m:val="p"/>
                      </m:rPr>
                      <a:rPr lang="en-US" b="0"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V</m:t>
                    </m:r>
                    <m:r>
                      <a:rPr lang="en-US" b="0" i="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m:t>
                    </m:r>
                  </m:oMath>
                </a14:m>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06000">
                  <a:spcBef>
                    <a:spcPct val="20000"/>
                  </a:spcBef>
                  <a:spcAft>
                    <a:spcPts val="600"/>
                  </a:spcAft>
                  <a:buClr>
                    <a:schemeClr val="tx2"/>
                  </a:buClr>
                  <a:buSzPct val="70000"/>
                  <a:buFont typeface="Wingdings 2" charset="2"/>
                  <a:buChar char=""/>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Limited for Text Classification</a:t>
                </a:r>
              </a:p>
              <a:p>
                <a:endParaRPr lang="en-US" dirty="0"/>
              </a:p>
              <a:p>
                <a:endParaRPr lang="en-US" dirty="0"/>
              </a:p>
            </p:txBody>
          </p:sp>
        </mc:Choice>
        <mc:Fallback xmlns="">
          <p:sp>
            <p:nvSpPr>
              <p:cNvPr id="6" name="TextBox 5">
                <a:extLst>
                  <a:ext uri="{FF2B5EF4-FFF2-40B4-BE49-F238E27FC236}">
                    <a16:creationId xmlns:a16="http://schemas.microsoft.com/office/drawing/2014/main" id="{5E299410-1006-2D5E-65C9-D08924574497}"/>
                  </a:ext>
                </a:extLst>
              </p:cNvPr>
              <p:cNvSpPr txBox="1">
                <a:spLocks noRot="1" noChangeAspect="1" noMove="1" noResize="1" noEditPoints="1" noAdjustHandles="1" noChangeArrowheads="1" noChangeShapeType="1" noTextEdit="1"/>
              </p:cNvSpPr>
              <p:nvPr/>
            </p:nvSpPr>
            <p:spPr>
              <a:xfrm>
                <a:off x="913795" y="1948873"/>
                <a:ext cx="3499035" cy="3594125"/>
              </a:xfrm>
              <a:prstGeom prst="rect">
                <a:avLst/>
              </a:prstGeom>
              <a:blipFill>
                <a:blip r:embed="rId5"/>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15C9424-AA55-77BE-6C9F-2DF0CE2FF408}"/>
              </a:ext>
            </a:extLst>
          </p:cNvPr>
          <p:cNvPicPr>
            <a:picLocks noChangeAspect="1"/>
          </p:cNvPicPr>
          <p:nvPr/>
        </p:nvPicPr>
        <p:blipFill rotWithShape="1">
          <a:blip r:embed="rId6"/>
          <a:srcRect t="1303" r="1536"/>
          <a:stretch/>
        </p:blipFill>
        <p:spPr>
          <a:xfrm>
            <a:off x="5353461" y="1534508"/>
            <a:ext cx="2780890" cy="2556978"/>
          </a:xfrm>
          <a:prstGeom prst="rect">
            <a:avLst/>
          </a:prstGeom>
        </p:spPr>
      </p:pic>
      <p:pic>
        <p:nvPicPr>
          <p:cNvPr id="10" name="Picture 9">
            <a:extLst>
              <a:ext uri="{FF2B5EF4-FFF2-40B4-BE49-F238E27FC236}">
                <a16:creationId xmlns:a16="http://schemas.microsoft.com/office/drawing/2014/main" id="{416A3928-1ABD-BA27-FEF9-D921F3C05DFD}"/>
              </a:ext>
            </a:extLst>
          </p:cNvPr>
          <p:cNvPicPr>
            <a:picLocks noChangeAspect="1"/>
          </p:cNvPicPr>
          <p:nvPr/>
        </p:nvPicPr>
        <p:blipFill>
          <a:blip r:embed="rId7"/>
          <a:stretch>
            <a:fillRect/>
          </a:stretch>
        </p:blipFill>
        <p:spPr>
          <a:xfrm>
            <a:off x="9074982" y="2682466"/>
            <a:ext cx="1666667" cy="2800000"/>
          </a:xfrm>
          <a:prstGeom prst="rect">
            <a:avLst/>
          </a:prstGeom>
        </p:spPr>
      </p:pic>
      <p:pic>
        <p:nvPicPr>
          <p:cNvPr id="12" name="Picture 11">
            <a:extLst>
              <a:ext uri="{FF2B5EF4-FFF2-40B4-BE49-F238E27FC236}">
                <a16:creationId xmlns:a16="http://schemas.microsoft.com/office/drawing/2014/main" id="{DAC247EC-442C-446D-AB88-6B65CBCE6956}"/>
              </a:ext>
            </a:extLst>
          </p:cNvPr>
          <p:cNvPicPr>
            <a:picLocks noChangeAspect="1"/>
          </p:cNvPicPr>
          <p:nvPr/>
        </p:nvPicPr>
        <p:blipFill rotWithShape="1">
          <a:blip r:embed="rId8"/>
          <a:srcRect b="1303"/>
          <a:stretch/>
        </p:blipFill>
        <p:spPr>
          <a:xfrm>
            <a:off x="5353461" y="4216104"/>
            <a:ext cx="2780890" cy="2532724"/>
          </a:xfrm>
          <a:prstGeom prst="rect">
            <a:avLst/>
          </a:prstGeom>
        </p:spPr>
      </p:pic>
      <p:pic>
        <p:nvPicPr>
          <p:cNvPr id="27" name="Audio 26">
            <a:hlinkClick r:id="" action="ppaction://media"/>
            <a:extLst>
              <a:ext uri="{FF2B5EF4-FFF2-40B4-BE49-F238E27FC236}">
                <a16:creationId xmlns:a16="http://schemas.microsoft.com/office/drawing/2014/main" id="{F2961651-C733-1150-F30A-CADCE8CB8B7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5557782"/>
      </p:ext>
    </p:extLst>
  </p:cSld>
  <p:clrMapOvr>
    <a:masterClrMapping/>
  </p:clrMapOvr>
  <mc:AlternateContent xmlns:mc="http://schemas.openxmlformats.org/markup-compatibility/2006">
    <mc:Choice xmlns:p14="http://schemas.microsoft.com/office/powerpoint/2010/main" Requires="p14">
      <p:transition spd="slow" p14:dur="2000" advTm="109583"/>
    </mc:Choice>
    <mc:Fallback>
      <p:transition spd="slow" advTm="109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Compare Model Metrics</a:t>
            </a:r>
          </a:p>
        </p:txBody>
      </p:sp>
      <p:sp>
        <p:nvSpPr>
          <p:cNvPr id="4" name="Slide Number Placeholder 3">
            <a:extLst>
              <a:ext uri="{FF2B5EF4-FFF2-40B4-BE49-F238E27FC236}">
                <a16:creationId xmlns:a16="http://schemas.microsoft.com/office/drawing/2014/main" id="{32866BC6-FB98-C0D4-BDBC-63E9EB57C203}"/>
              </a:ext>
            </a:extLst>
          </p:cNvPr>
          <p:cNvSpPr>
            <a:spLocks noGrp="1"/>
          </p:cNvSpPr>
          <p:nvPr>
            <p:ph type="sldNum" sz="quarter" idx="12"/>
          </p:nvPr>
        </p:nvSpPr>
        <p:spPr>
          <a:xfrm>
            <a:off x="11267557" y="6104081"/>
            <a:ext cx="753545" cy="365125"/>
          </a:xfrm>
        </p:spPr>
        <p:txBody>
          <a:bodyPr/>
          <a:lstStyle/>
          <a:p>
            <a:fld id="{20064C50-EA03-437B-8CE4-26DF64C76586}" type="slidenum">
              <a:rPr lang="en-US" smtClean="0"/>
              <a:t>23</a:t>
            </a:fld>
            <a:endParaRPr lang="en-US"/>
          </a:p>
        </p:txBody>
      </p:sp>
      <p:pic>
        <p:nvPicPr>
          <p:cNvPr id="7" name="Picture 6">
            <a:extLst>
              <a:ext uri="{FF2B5EF4-FFF2-40B4-BE49-F238E27FC236}">
                <a16:creationId xmlns:a16="http://schemas.microsoft.com/office/drawing/2014/main" id="{1FC91341-B35C-2205-373A-A9EA1E1AA0B7}"/>
              </a:ext>
            </a:extLst>
          </p:cNvPr>
          <p:cNvPicPr>
            <a:picLocks noChangeAspect="1"/>
          </p:cNvPicPr>
          <p:nvPr/>
        </p:nvPicPr>
        <p:blipFill>
          <a:blip r:embed="rId5"/>
          <a:stretch>
            <a:fillRect/>
          </a:stretch>
        </p:blipFill>
        <p:spPr>
          <a:xfrm>
            <a:off x="360623" y="3766133"/>
            <a:ext cx="3721405" cy="2703073"/>
          </a:xfrm>
          <a:prstGeom prst="rect">
            <a:avLst/>
          </a:prstGeom>
        </p:spPr>
      </p:pic>
      <p:pic>
        <p:nvPicPr>
          <p:cNvPr id="9" name="Picture 8">
            <a:extLst>
              <a:ext uri="{FF2B5EF4-FFF2-40B4-BE49-F238E27FC236}">
                <a16:creationId xmlns:a16="http://schemas.microsoft.com/office/drawing/2014/main" id="{67636F28-4877-3DD2-F1AD-99F9D69D4413}"/>
              </a:ext>
            </a:extLst>
          </p:cNvPr>
          <p:cNvPicPr>
            <a:picLocks noChangeAspect="1"/>
          </p:cNvPicPr>
          <p:nvPr/>
        </p:nvPicPr>
        <p:blipFill>
          <a:blip r:embed="rId6"/>
          <a:stretch>
            <a:fillRect/>
          </a:stretch>
        </p:blipFill>
        <p:spPr>
          <a:xfrm>
            <a:off x="4169660" y="1962570"/>
            <a:ext cx="3940313" cy="3990555"/>
          </a:xfrm>
          <a:prstGeom prst="rect">
            <a:avLst/>
          </a:prstGeom>
        </p:spPr>
      </p:pic>
      <p:pic>
        <p:nvPicPr>
          <p:cNvPr id="11" name="Picture 10">
            <a:extLst>
              <a:ext uri="{FF2B5EF4-FFF2-40B4-BE49-F238E27FC236}">
                <a16:creationId xmlns:a16="http://schemas.microsoft.com/office/drawing/2014/main" id="{1E5582F9-E3FA-CA6E-0B05-2CD4B5B9E391}"/>
              </a:ext>
            </a:extLst>
          </p:cNvPr>
          <p:cNvPicPr>
            <a:picLocks noChangeAspect="1"/>
          </p:cNvPicPr>
          <p:nvPr/>
        </p:nvPicPr>
        <p:blipFill>
          <a:blip r:embed="rId7"/>
          <a:stretch>
            <a:fillRect/>
          </a:stretch>
        </p:blipFill>
        <p:spPr>
          <a:xfrm>
            <a:off x="302277" y="1508645"/>
            <a:ext cx="3838095" cy="1304762"/>
          </a:xfrm>
          <a:prstGeom prst="rect">
            <a:avLst/>
          </a:prstGeom>
        </p:spPr>
      </p:pic>
      <p:pic>
        <p:nvPicPr>
          <p:cNvPr id="46" name="Audio 45">
            <a:hlinkClick r:id="" action="ppaction://media"/>
            <a:extLst>
              <a:ext uri="{FF2B5EF4-FFF2-40B4-BE49-F238E27FC236}">
                <a16:creationId xmlns:a16="http://schemas.microsoft.com/office/drawing/2014/main" id="{75D1CEF6-9DC6-C12E-E9C2-647B68ABED0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9862083" y="2606017"/>
            <a:ext cx="2057400" cy="2057400"/>
          </a:xfrm>
          <a:prstGeom prst="ellipse">
            <a:avLst/>
          </a:prstGeom>
        </p:spPr>
      </p:pic>
      <p:pic>
        <p:nvPicPr>
          <p:cNvPr id="17" name="Picture 16">
            <a:extLst>
              <a:ext uri="{FF2B5EF4-FFF2-40B4-BE49-F238E27FC236}">
                <a16:creationId xmlns:a16="http://schemas.microsoft.com/office/drawing/2014/main" id="{73CB4EC1-6787-DFDD-CD23-92E2339E1BF9}"/>
              </a:ext>
            </a:extLst>
          </p:cNvPr>
          <p:cNvPicPr>
            <a:picLocks noChangeAspect="1"/>
          </p:cNvPicPr>
          <p:nvPr/>
        </p:nvPicPr>
        <p:blipFill>
          <a:blip r:embed="rId9"/>
          <a:stretch>
            <a:fillRect/>
          </a:stretch>
        </p:blipFill>
        <p:spPr>
          <a:xfrm>
            <a:off x="8197545" y="1498147"/>
            <a:ext cx="3068679" cy="2472752"/>
          </a:xfrm>
          <a:prstGeom prst="rect">
            <a:avLst/>
          </a:prstGeom>
        </p:spPr>
      </p:pic>
      <p:pic>
        <p:nvPicPr>
          <p:cNvPr id="18" name="Picture 17">
            <a:extLst>
              <a:ext uri="{FF2B5EF4-FFF2-40B4-BE49-F238E27FC236}">
                <a16:creationId xmlns:a16="http://schemas.microsoft.com/office/drawing/2014/main" id="{273A63EF-65D5-0208-5CB1-394A1C954B8B}"/>
              </a:ext>
            </a:extLst>
          </p:cNvPr>
          <p:cNvPicPr>
            <a:picLocks noChangeAspect="1"/>
          </p:cNvPicPr>
          <p:nvPr/>
        </p:nvPicPr>
        <p:blipFill>
          <a:blip r:embed="rId10"/>
          <a:stretch>
            <a:fillRect/>
          </a:stretch>
        </p:blipFill>
        <p:spPr>
          <a:xfrm>
            <a:off x="8198878" y="4019767"/>
            <a:ext cx="3068679" cy="2449439"/>
          </a:xfrm>
          <a:prstGeom prst="rect">
            <a:avLst/>
          </a:prstGeom>
        </p:spPr>
      </p:pic>
    </p:spTree>
    <p:extLst>
      <p:ext uri="{BB962C8B-B14F-4D97-AF65-F5344CB8AC3E}">
        <p14:creationId xmlns:p14="http://schemas.microsoft.com/office/powerpoint/2010/main" val="1639115920"/>
      </p:ext>
    </p:extLst>
  </p:cSld>
  <p:clrMapOvr>
    <a:masterClrMapping/>
  </p:clrMapOvr>
  <mc:AlternateContent xmlns:mc="http://schemas.openxmlformats.org/markup-compatibility/2006">
    <mc:Choice xmlns:p14="http://schemas.microsoft.com/office/powerpoint/2010/main" Requires="p14">
      <p:transition spd="slow" p14:dur="2000" advTm="87666"/>
    </mc:Choice>
    <mc:Fallback>
      <p:transition spd="slow" advTm="87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spTree>
    <p:extLst>
      <p:ext uri="{BB962C8B-B14F-4D97-AF65-F5344CB8AC3E}">
        <p14:creationId xmlns:p14="http://schemas.microsoft.com/office/powerpoint/2010/main" val="258486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4249" y="1825625"/>
            <a:ext cx="3718927" cy="3532981"/>
          </a:xfrm>
        </p:spPr>
      </p:pic>
    </p:spTree>
    <p:extLst>
      <p:ext uri="{BB962C8B-B14F-4D97-AF65-F5344CB8AC3E}">
        <p14:creationId xmlns:p14="http://schemas.microsoft.com/office/powerpoint/2010/main" val="3112609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spTree>
    <p:extLst>
      <p:ext uri="{BB962C8B-B14F-4D97-AF65-F5344CB8AC3E}">
        <p14:creationId xmlns:p14="http://schemas.microsoft.com/office/powerpoint/2010/main" val="77975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spTree>
    <p:extLst>
      <p:ext uri="{BB962C8B-B14F-4D97-AF65-F5344CB8AC3E}">
        <p14:creationId xmlns:p14="http://schemas.microsoft.com/office/powerpoint/2010/main" val="52402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spTree>
    <p:extLst>
      <p:ext uri="{BB962C8B-B14F-4D97-AF65-F5344CB8AC3E}">
        <p14:creationId xmlns:p14="http://schemas.microsoft.com/office/powerpoint/2010/main" val="2808246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02363" y="2335871"/>
            <a:ext cx="5065712" cy="2851421"/>
          </a:xfrm>
        </p:spPr>
      </p:pic>
    </p:spTree>
    <p:extLst>
      <p:ext uri="{BB962C8B-B14F-4D97-AF65-F5344CB8AC3E}">
        <p14:creationId xmlns:p14="http://schemas.microsoft.com/office/powerpoint/2010/main" val="358161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spTree>
    <p:extLst>
      <p:ext uri="{BB962C8B-B14F-4D97-AF65-F5344CB8AC3E}">
        <p14:creationId xmlns:p14="http://schemas.microsoft.com/office/powerpoint/2010/main" val="926686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426</TotalTime>
  <Words>3876</Words>
  <Application>Microsoft Office PowerPoint</Application>
  <PresentationFormat>Widescreen</PresentationFormat>
  <Paragraphs>491</Paragraphs>
  <Slides>23</Slides>
  <Notes>20</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Calisto MT</vt:lpstr>
      <vt:lpstr>Cambria Math</vt:lpstr>
      <vt:lpstr>circular-book</vt:lpstr>
      <vt:lpstr>Söhne</vt:lpstr>
      <vt:lpstr>source-serif-pro</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Preprocessing</vt:lpstr>
      <vt:lpstr>Methods – Data Preprocessing</vt:lpstr>
      <vt:lpstr>Methods – Pre-Training Setup</vt:lpstr>
      <vt:lpstr>Methods – Pre-Training Setup</vt:lpstr>
      <vt:lpstr>Model – Naïve Bayes</vt:lpstr>
      <vt:lpstr>Model – Decision Trees</vt:lpstr>
      <vt:lpstr>Model – K-Nearest Neighbors</vt:lpstr>
      <vt:lpstr>Compare Model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Kiera Conway</cp:lastModifiedBy>
  <cp:revision>15</cp:revision>
  <dcterms:created xsi:type="dcterms:W3CDTF">2023-04-24T22:24:54Z</dcterms:created>
  <dcterms:modified xsi:type="dcterms:W3CDTF">2023-04-27T02:55:33Z</dcterms:modified>
</cp:coreProperties>
</file>